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7" r:id="rId2"/>
    <p:sldId id="1006" r:id="rId3"/>
    <p:sldId id="1002" r:id="rId4"/>
    <p:sldId id="963" r:id="rId5"/>
    <p:sldId id="989" r:id="rId6"/>
    <p:sldId id="949" r:id="rId7"/>
    <p:sldId id="992" r:id="rId8"/>
    <p:sldId id="311" r:id="rId9"/>
    <p:sldId id="993" r:id="rId10"/>
    <p:sldId id="997" r:id="rId11"/>
    <p:sldId id="994" r:id="rId12"/>
    <p:sldId id="991" r:id="rId13"/>
    <p:sldId id="996" r:id="rId14"/>
    <p:sldId id="1007" r:id="rId15"/>
    <p:sldId id="1004" r:id="rId16"/>
    <p:sldId id="571" r:id="rId17"/>
    <p:sldId id="946" r:id="rId18"/>
    <p:sldId id="892" r:id="rId19"/>
    <p:sldId id="312" r:id="rId20"/>
    <p:sldId id="306" r:id="rId21"/>
    <p:sldId id="286" r:id="rId22"/>
    <p:sldId id="925" r:id="rId23"/>
    <p:sldId id="560" r:id="rId24"/>
    <p:sldId id="593" r:id="rId25"/>
    <p:sldId id="500" r:id="rId26"/>
    <p:sldId id="499" r:id="rId27"/>
    <p:sldId id="361" r:id="rId28"/>
    <p:sldId id="356" r:id="rId29"/>
    <p:sldId id="308" r:id="rId30"/>
    <p:sldId id="962" r:id="rId31"/>
    <p:sldId id="349" r:id="rId32"/>
    <p:sldId id="100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0" autoAdjust="0"/>
    <p:restoredTop sz="94660"/>
  </p:normalViewPr>
  <p:slideViewPr>
    <p:cSldViewPr snapToGrid="0">
      <p:cViewPr varScale="1">
        <p:scale>
          <a:sx n="60" d="100"/>
          <a:sy n="60" d="100"/>
        </p:scale>
        <p:origin x="90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F0A326-0154-4F10-B698-5A9D4F1CEBBE}" type="datetimeFigureOut">
              <a:rPr lang="en-US" smtClean="0"/>
              <a:t>10/2/2023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528AA5-37CE-424F-8E75-A4D3FCBF1F1E}" type="slidenum">
              <a:rPr lang="en-US" smtClean="0"/>
              <a:t>‹#›</a:t>
            </a:fld>
            <a:endParaRPr lang="en-US" dirty="0"/>
          </a:p>
        </p:txBody>
      </p:sp>
    </p:spTree>
    <p:extLst>
      <p:ext uri="{BB962C8B-B14F-4D97-AF65-F5344CB8AC3E}">
        <p14:creationId xmlns:p14="http://schemas.microsoft.com/office/powerpoint/2010/main" val="313904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a:xfrm>
            <a:off x="381000" y="687388"/>
            <a:ext cx="6096000" cy="3429000"/>
          </a:xfrm>
          <a:ln/>
        </p:spPr>
      </p:sp>
      <p:sp>
        <p:nvSpPr>
          <p:cNvPr id="44035" name="Rectangle 3"/>
          <p:cNvSpPr>
            <a:spLocks noGrp="1"/>
          </p:cNvSpPr>
          <p:nvPr>
            <p:ph type="body" idx="1"/>
          </p:nvPr>
        </p:nvSpPr>
        <p:spPr bwMode="auto">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Century Schoolbook" pitchFamily="18" charset="0"/>
                <a:ea typeface="+mn-ea"/>
                <a:cs typeface="+mn-cs"/>
              </a:rPr>
              <a:t>Mitigation is like putting on the brakes to avoid hitting the wall. Adaptation is like the air bag that deploys after we’ve hit the wall</a:t>
            </a:r>
            <a:r>
              <a:rPr lang="en-US" sz="1200" kern="1200" baseline="0" dirty="0">
                <a:solidFill>
                  <a:schemeClr val="tx1"/>
                </a:solidFill>
                <a:latin typeface="Century Schoolbook" pitchFamily="18" charset="0"/>
                <a:ea typeface="+mn-ea"/>
                <a:cs typeface="+mn-cs"/>
              </a:rPr>
              <a:t> to lessen the impact.</a:t>
            </a:r>
            <a:r>
              <a:rPr lang="en-US" sz="1200" kern="1200" dirty="0">
                <a:solidFill>
                  <a:schemeClr val="tx1"/>
                </a:solidFill>
                <a:latin typeface="Century Schoolbook" pitchFamily="18" charset="0"/>
                <a:ea typeface="+mn-ea"/>
                <a:cs typeface="+mn-cs"/>
              </a:rPr>
              <a:t> Both strategies can help reduce negative</a:t>
            </a:r>
            <a:r>
              <a:rPr lang="en-US" sz="1200" kern="1200" baseline="0" dirty="0">
                <a:solidFill>
                  <a:schemeClr val="tx1"/>
                </a:solidFill>
                <a:latin typeface="Century Schoolbook" pitchFamily="18" charset="0"/>
                <a:ea typeface="+mn-ea"/>
                <a:cs typeface="+mn-cs"/>
              </a:rPr>
              <a:t> impacts!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a:solidFill>
                <a:schemeClr val="tx1"/>
              </a:solidFill>
              <a:latin typeface="Century Schoolbook"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Century Schoolbook" pitchFamily="18" charset="0"/>
              <a:ea typeface="+mn-ea"/>
              <a:cs typeface="+mn-cs"/>
            </a:endParaRPr>
          </a:p>
          <a:p>
            <a:endParaRPr lang="en-US" dirty="0"/>
          </a:p>
          <a:p>
            <a:endParaRPr lang="en-US" dirty="0"/>
          </a:p>
        </p:txBody>
      </p:sp>
    </p:spTree>
    <p:extLst>
      <p:ext uri="{BB962C8B-B14F-4D97-AF65-F5344CB8AC3E}">
        <p14:creationId xmlns:p14="http://schemas.microsoft.com/office/powerpoint/2010/main" val="1866710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74391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256DE629-D673-447F-9020-39839D1EC6BA}"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7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6DE629-D673-447F-9020-39839D1EC6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670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6DE629-D673-447F-9020-39839D1EC6BA}" type="slidenum">
              <a:rPr lang="en-US" smtClean="0"/>
              <a:t>31</a:t>
            </a:fld>
            <a:endParaRPr lang="en-US" dirty="0"/>
          </a:p>
        </p:txBody>
      </p:sp>
    </p:spTree>
    <p:extLst>
      <p:ext uri="{BB962C8B-B14F-4D97-AF65-F5344CB8AC3E}">
        <p14:creationId xmlns:p14="http://schemas.microsoft.com/office/powerpoint/2010/main" val="3833098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176FCC1-3DDB-4602-AC97-D8242F845304}" type="datetimeFigureOut">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098DBA-E709-43A7-95F3-35916FCD664F}" type="slidenum">
              <a:rPr lang="en-US" smtClean="0"/>
              <a:t>‹#›</a:t>
            </a:fld>
            <a:endParaRPr lang="en-US" dirty="0"/>
          </a:p>
        </p:txBody>
      </p:sp>
    </p:spTree>
    <p:extLst>
      <p:ext uri="{BB962C8B-B14F-4D97-AF65-F5344CB8AC3E}">
        <p14:creationId xmlns:p14="http://schemas.microsoft.com/office/powerpoint/2010/main" val="3359965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76FCC1-3DDB-4602-AC97-D8242F845304}" type="datetimeFigureOut">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098DBA-E709-43A7-95F3-35916FCD664F}" type="slidenum">
              <a:rPr lang="en-US" smtClean="0"/>
              <a:t>‹#›</a:t>
            </a:fld>
            <a:endParaRPr lang="en-US" dirty="0"/>
          </a:p>
        </p:txBody>
      </p:sp>
    </p:spTree>
    <p:extLst>
      <p:ext uri="{BB962C8B-B14F-4D97-AF65-F5344CB8AC3E}">
        <p14:creationId xmlns:p14="http://schemas.microsoft.com/office/powerpoint/2010/main" val="1353759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76FCC1-3DDB-4602-AC97-D8242F845304}" type="datetimeFigureOut">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098DBA-E709-43A7-95F3-35916FCD664F}" type="slidenum">
              <a:rPr lang="en-US" smtClean="0"/>
              <a:t>‹#›</a:t>
            </a:fld>
            <a:endParaRPr lang="en-US" dirty="0"/>
          </a:p>
        </p:txBody>
      </p:sp>
    </p:spTree>
    <p:extLst>
      <p:ext uri="{BB962C8B-B14F-4D97-AF65-F5344CB8AC3E}">
        <p14:creationId xmlns:p14="http://schemas.microsoft.com/office/powerpoint/2010/main" val="3288497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76FCC1-3DDB-4602-AC97-D8242F845304}" type="datetimeFigureOut">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098DBA-E709-43A7-95F3-35916FCD664F}" type="slidenum">
              <a:rPr lang="en-US" smtClean="0"/>
              <a:t>‹#›</a:t>
            </a:fld>
            <a:endParaRPr lang="en-US" dirty="0"/>
          </a:p>
        </p:txBody>
      </p:sp>
    </p:spTree>
    <p:extLst>
      <p:ext uri="{BB962C8B-B14F-4D97-AF65-F5344CB8AC3E}">
        <p14:creationId xmlns:p14="http://schemas.microsoft.com/office/powerpoint/2010/main" val="3900003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176FCC1-3DDB-4602-AC97-D8242F845304}" type="datetimeFigureOut">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098DBA-E709-43A7-95F3-35916FCD664F}" type="slidenum">
              <a:rPr lang="en-US" smtClean="0"/>
              <a:t>‹#›</a:t>
            </a:fld>
            <a:endParaRPr lang="en-US" dirty="0"/>
          </a:p>
        </p:txBody>
      </p:sp>
    </p:spTree>
    <p:extLst>
      <p:ext uri="{BB962C8B-B14F-4D97-AF65-F5344CB8AC3E}">
        <p14:creationId xmlns:p14="http://schemas.microsoft.com/office/powerpoint/2010/main" val="3671039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76FCC1-3DDB-4602-AC97-D8242F845304}" type="datetimeFigureOut">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098DBA-E709-43A7-95F3-35916FCD664F}" type="slidenum">
              <a:rPr lang="en-US" smtClean="0"/>
              <a:t>‹#›</a:t>
            </a:fld>
            <a:endParaRPr lang="en-US" dirty="0"/>
          </a:p>
        </p:txBody>
      </p:sp>
    </p:spTree>
    <p:extLst>
      <p:ext uri="{BB962C8B-B14F-4D97-AF65-F5344CB8AC3E}">
        <p14:creationId xmlns:p14="http://schemas.microsoft.com/office/powerpoint/2010/main" val="2594025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76FCC1-3DDB-4602-AC97-D8242F845304}" type="datetimeFigureOut">
              <a:rPr lang="en-US" smtClean="0"/>
              <a:t>10/2/2023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098DBA-E709-43A7-95F3-35916FCD664F}" type="slidenum">
              <a:rPr lang="en-US" smtClean="0"/>
              <a:t>‹#›</a:t>
            </a:fld>
            <a:endParaRPr lang="en-US" dirty="0"/>
          </a:p>
        </p:txBody>
      </p:sp>
    </p:spTree>
    <p:extLst>
      <p:ext uri="{BB962C8B-B14F-4D97-AF65-F5344CB8AC3E}">
        <p14:creationId xmlns:p14="http://schemas.microsoft.com/office/powerpoint/2010/main" val="3357230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76FCC1-3DDB-4602-AC97-D8242F845304}" type="datetimeFigureOut">
              <a:rPr lang="en-US" smtClean="0"/>
              <a:t>10/2/2023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098DBA-E709-43A7-95F3-35916FCD664F}" type="slidenum">
              <a:rPr lang="en-US" smtClean="0"/>
              <a:t>‹#›</a:t>
            </a:fld>
            <a:endParaRPr lang="en-US" dirty="0"/>
          </a:p>
        </p:txBody>
      </p:sp>
    </p:spTree>
    <p:extLst>
      <p:ext uri="{BB962C8B-B14F-4D97-AF65-F5344CB8AC3E}">
        <p14:creationId xmlns:p14="http://schemas.microsoft.com/office/powerpoint/2010/main" val="2992194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76FCC1-3DDB-4602-AC97-D8242F845304}" type="datetimeFigureOut">
              <a:rPr lang="en-US" smtClean="0"/>
              <a:t>10/2/2023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098DBA-E709-43A7-95F3-35916FCD664F}" type="slidenum">
              <a:rPr lang="en-US" smtClean="0"/>
              <a:t>‹#›</a:t>
            </a:fld>
            <a:endParaRPr lang="en-US" dirty="0"/>
          </a:p>
        </p:txBody>
      </p:sp>
    </p:spTree>
    <p:extLst>
      <p:ext uri="{BB962C8B-B14F-4D97-AF65-F5344CB8AC3E}">
        <p14:creationId xmlns:p14="http://schemas.microsoft.com/office/powerpoint/2010/main" val="2561566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76FCC1-3DDB-4602-AC97-D8242F845304}" type="datetimeFigureOut">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098DBA-E709-43A7-95F3-35916FCD664F}" type="slidenum">
              <a:rPr lang="en-US" smtClean="0"/>
              <a:t>‹#›</a:t>
            </a:fld>
            <a:endParaRPr lang="en-US" dirty="0"/>
          </a:p>
        </p:txBody>
      </p:sp>
    </p:spTree>
    <p:extLst>
      <p:ext uri="{BB962C8B-B14F-4D97-AF65-F5344CB8AC3E}">
        <p14:creationId xmlns:p14="http://schemas.microsoft.com/office/powerpoint/2010/main" val="3088976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76FCC1-3DDB-4602-AC97-D8242F845304}" type="datetimeFigureOut">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098DBA-E709-43A7-95F3-35916FCD664F}" type="slidenum">
              <a:rPr lang="en-US" smtClean="0"/>
              <a:t>‹#›</a:t>
            </a:fld>
            <a:endParaRPr lang="en-US" dirty="0"/>
          </a:p>
        </p:txBody>
      </p:sp>
    </p:spTree>
    <p:extLst>
      <p:ext uri="{BB962C8B-B14F-4D97-AF65-F5344CB8AC3E}">
        <p14:creationId xmlns:p14="http://schemas.microsoft.com/office/powerpoint/2010/main" val="808373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1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76FCC1-3DDB-4602-AC97-D8242F845304}" type="datetimeFigureOut">
              <a:rPr lang="en-US" smtClean="0"/>
              <a:t>10/2/2023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098DBA-E709-43A7-95F3-35916FCD664F}" type="slidenum">
              <a:rPr lang="en-US" smtClean="0"/>
              <a:t>‹#›</a:t>
            </a:fld>
            <a:endParaRPr lang="en-US" dirty="0"/>
          </a:p>
        </p:txBody>
      </p:sp>
    </p:spTree>
    <p:extLst>
      <p:ext uri="{BB962C8B-B14F-4D97-AF65-F5344CB8AC3E}">
        <p14:creationId xmlns:p14="http://schemas.microsoft.com/office/powerpoint/2010/main" val="1357628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hyperlink" Target="https://glifwc.org/ClimateChange/" TargetMode="External"/><Relationship Id="rId5" Type="http://schemas.openxmlformats.org/officeDocument/2006/relationships/image" Target="../media/image22.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7.jp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2.png"/><Relationship Id="rId2" Type="http://schemas.openxmlformats.org/officeDocument/2006/relationships/hyperlink" Target="http://www.google.com/url?sa=i&amp;rct=j&amp;q=&amp;esrc=s&amp;source=images&amp;cd=&amp;cad=rja&amp;uact=8&amp;ved=0CAcQjRw&amp;url=http://www.outintheboonies.com/Bull_Creek/&amp;ei=ofrsVJ-2NZKOyATSroHAAg&amp;bvm=bv.86475890,d.cWc&amp;psig=AFQjCNG4qVQTzyhR8Z2L-bl4MD1t_fKCYw&amp;ust=1424903165395703" TargetMode="Externa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hyperlink" Target="http://www.google.com/url?sa=i&amp;rct=j&amp;q=&amp;esrc=s&amp;source=images&amp;cd=&amp;cad=rja&amp;uact=8&amp;ved=0CAcQjRw&amp;url=http://voices.nationalgeographic.com/2013/02/14/geography-in-the-news-the-everglades-python-solution/&amp;ei=nQLtVKvuKsSYgwTwqYC4Cg&amp;bvm=bv.86475890,d.eXY&amp;psig=AFQjCNGUHBcg9pQU_ObSx6BXiXt5Tu3xDQ&amp;ust=1424905238966410" TargetMode="Externa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jpeg"/><Relationship Id="rId3" Type="http://schemas.openxmlformats.org/officeDocument/2006/relationships/image" Target="../media/image64.jpg"/><Relationship Id="rId7" Type="http://schemas.openxmlformats.org/officeDocument/2006/relationships/image" Target="../media/image68.jpeg"/><Relationship Id="rId12" Type="http://schemas.openxmlformats.org/officeDocument/2006/relationships/image" Target="../media/image73.jpeg"/><Relationship Id="rId2" Type="http://schemas.openxmlformats.org/officeDocument/2006/relationships/image" Target="../media/image63.jpg"/><Relationship Id="rId1" Type="http://schemas.openxmlformats.org/officeDocument/2006/relationships/slideLayout" Target="../slideLayouts/slideLayout7.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g"/><Relationship Id="rId9" Type="http://schemas.openxmlformats.org/officeDocument/2006/relationships/image" Target="../media/image70.jpeg"/></Relationships>
</file>

<file path=ppt/slides/_rels/slide2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2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www.g-wow.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3.jpe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93.png"/><Relationship Id="rId3" Type="http://schemas.openxmlformats.org/officeDocument/2006/relationships/image" Target="../media/image84.jpeg"/><Relationship Id="rId7" Type="http://schemas.openxmlformats.org/officeDocument/2006/relationships/hyperlink" Target="http://www.google.com/imgres?um=1&amp;hl=en&amp;sa=N&amp;biw=1280&amp;bih=878&amp;tbm=isch&amp;tbnid=e7YqeT3xJndLSM:&amp;imgrefurl=http://www.cakex.org/directory/organizations/northern-institute-applied-climate-science-0&amp;docid=3lMKjX7F60dAXM&amp;imgurl=http://www.cakex.org/sites/default/files/imagecache/featured-content/org-images/NIACS_logo_6.jpg&amp;w=595&amp;h=270&amp;ei=69CSUNGHE-aryQHO04HYAQ&amp;zoom=1&amp;iact=hc&amp;vpx=426&amp;vpy=167&amp;dur=14&amp;hovh=151&amp;hovw=334&amp;tx=183&amp;ty=95&amp;sig=117341845181090162432&amp;page=1&amp;tbnh=118&amp;tbnw=262&amp;start=0&amp;ndsp=28&amp;ved=1t:429,i:78" TargetMode="External"/><Relationship Id="rId12" Type="http://schemas.openxmlformats.org/officeDocument/2006/relationships/image" Target="../media/image92.jpeg"/><Relationship Id="rId17" Type="http://schemas.openxmlformats.org/officeDocument/2006/relationships/image" Target="../media/image2.png"/><Relationship Id="rId2" Type="http://schemas.openxmlformats.org/officeDocument/2006/relationships/notesSlide" Target="../notesSlides/notesSlide5.xml"/><Relationship Id="rId16" Type="http://schemas.openxmlformats.org/officeDocument/2006/relationships/image" Target="../media/image96.gif"/><Relationship Id="rId1" Type="http://schemas.openxmlformats.org/officeDocument/2006/relationships/slideLayout" Target="../slideLayouts/slideLayout2.xml"/><Relationship Id="rId6" Type="http://schemas.openxmlformats.org/officeDocument/2006/relationships/image" Target="../media/image87.gif"/><Relationship Id="rId11" Type="http://schemas.openxmlformats.org/officeDocument/2006/relationships/image" Target="../media/image91.png"/><Relationship Id="rId5" Type="http://schemas.openxmlformats.org/officeDocument/2006/relationships/image" Target="../media/image86.tiff"/><Relationship Id="rId15" Type="http://schemas.openxmlformats.org/officeDocument/2006/relationships/image" Target="../media/image95.jpeg"/><Relationship Id="rId10" Type="http://schemas.openxmlformats.org/officeDocument/2006/relationships/image" Target="../media/image90.png"/><Relationship Id="rId4" Type="http://schemas.openxmlformats.org/officeDocument/2006/relationships/image" Target="../media/image85.jpeg"/><Relationship Id="rId9" Type="http://schemas.openxmlformats.org/officeDocument/2006/relationships/image" Target="../media/image89.jpeg"/><Relationship Id="rId1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icci.wisc.edu/" TargetMode="External"/><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hyperlink" Target="https://glisa.umich.edu/great-lakes-regional-climate-change-map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5429" y="386781"/>
            <a:ext cx="111252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Verdana Pro" panose="020B0604030504040204" pitchFamily="34" charset="0"/>
              </a:rPr>
              <a:t>Using the </a:t>
            </a:r>
            <a:r>
              <a:rPr kumimoji="0" lang="en-US" sz="2000" b="1" i="0" u="none" strike="noStrike" kern="1200" cap="none" spc="0" normalizeH="0" baseline="0" noProof="0" dirty="0" err="1">
                <a:ln>
                  <a:noFill/>
                </a:ln>
                <a:solidFill>
                  <a:prstClr val="black"/>
                </a:solidFill>
                <a:effectLst/>
                <a:uLnTx/>
                <a:uFillTx/>
                <a:latin typeface="Verdana Pro" panose="020B0604030504040204" pitchFamily="34" charset="0"/>
              </a:rPr>
              <a:t>Gikinoo’wizhiwe</a:t>
            </a:r>
            <a:r>
              <a:rPr kumimoji="0" lang="en-US" sz="2000" b="1" i="0" u="none" strike="noStrike" kern="1200" cap="none" spc="0" normalizeH="0" baseline="0" noProof="0" dirty="0">
                <a:ln>
                  <a:noFill/>
                </a:ln>
                <a:solidFill>
                  <a:prstClr val="black"/>
                </a:solidFill>
                <a:effectLst/>
                <a:uLnTx/>
                <a:uFillTx/>
                <a:latin typeface="Verdana Pro" panose="020B0604030504040204" pitchFamily="34" charset="0"/>
              </a:rPr>
              <a:t> </a:t>
            </a:r>
            <a:r>
              <a:rPr kumimoji="0" lang="en-US" sz="2000" b="1" i="0" u="none" strike="noStrike" kern="1200" cap="none" spc="0" normalizeH="0" baseline="0" noProof="0" dirty="0" err="1">
                <a:ln>
                  <a:noFill/>
                </a:ln>
                <a:solidFill>
                  <a:prstClr val="black"/>
                </a:solidFill>
                <a:effectLst/>
                <a:uLnTx/>
                <a:uFillTx/>
                <a:latin typeface="Verdana Pro" panose="020B0604030504040204" pitchFamily="34" charset="0"/>
              </a:rPr>
              <a:t>Onji</a:t>
            </a:r>
            <a:r>
              <a:rPr kumimoji="0" lang="en-US" sz="2000" b="1" i="0" u="none" strike="noStrike" kern="1200" cap="none" spc="0" normalizeH="0" baseline="0" noProof="0" dirty="0">
                <a:ln>
                  <a:noFill/>
                </a:ln>
                <a:solidFill>
                  <a:prstClr val="black"/>
                </a:solidFill>
                <a:effectLst/>
                <a:uLnTx/>
                <a:uFillTx/>
                <a:latin typeface="Verdana Pro" panose="020B0604030504040204" pitchFamily="34" charset="0"/>
              </a:rPr>
              <a:t> </a:t>
            </a:r>
            <a:r>
              <a:rPr kumimoji="0" lang="en-US" sz="2000" b="1" i="0" u="none" strike="noStrike" kern="1200" cap="none" spc="0" normalizeH="0" baseline="0" noProof="0" dirty="0" err="1">
                <a:ln>
                  <a:noFill/>
                </a:ln>
                <a:solidFill>
                  <a:prstClr val="black"/>
                </a:solidFill>
                <a:effectLst/>
                <a:uLnTx/>
                <a:uFillTx/>
                <a:latin typeface="Verdana Pro" panose="020B0604030504040204" pitchFamily="34" charset="0"/>
              </a:rPr>
              <a:t>Waaban</a:t>
            </a:r>
            <a:r>
              <a:rPr kumimoji="0" lang="en-US" sz="2000" b="1" i="0" u="none" strike="noStrike" kern="1200" cap="none" spc="0" normalizeH="0" baseline="0" noProof="0" dirty="0">
                <a:ln>
                  <a:noFill/>
                </a:ln>
                <a:solidFill>
                  <a:prstClr val="black"/>
                </a:solidFill>
                <a:effectLst/>
                <a:uLnTx/>
                <a:uFillTx/>
                <a:latin typeface="Verdana Pro" panose="020B0604030504040204" pitchFamily="34" charset="0"/>
              </a:rPr>
              <a:t> (Guiding for Tomorrow) 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Verdana Pro" panose="020B0604030504040204" pitchFamily="34" charset="0"/>
              </a:rPr>
              <a:t>“</a:t>
            </a:r>
            <a:r>
              <a:rPr lang="en-US" sz="2000" b="1" dirty="0">
                <a:latin typeface="Verdana Pro" panose="020B0604030504040204" pitchFamily="34" charset="0"/>
              </a:rPr>
              <a:t>G-WOW” Model to Build Climate Awareness &amp; Action</a:t>
            </a:r>
            <a:endParaRPr kumimoji="0" lang="en-US" sz="2000" b="1" i="0" u="none" strike="noStrike" kern="1200" cap="none" spc="0" normalizeH="0" baseline="0" noProof="0" dirty="0">
              <a:ln>
                <a:noFill/>
              </a:ln>
              <a:effectLst/>
              <a:uLnTx/>
              <a:uFillTx/>
              <a:latin typeface="Verdana Pro" panose="020B0604030504040204" pitchFamily="34" charset="0"/>
            </a:endParaRPr>
          </a:p>
        </p:txBody>
      </p:sp>
      <p:sp>
        <p:nvSpPr>
          <p:cNvPr id="5" name="TextBox 4"/>
          <p:cNvSpPr txBox="1"/>
          <p:nvPr/>
        </p:nvSpPr>
        <p:spPr>
          <a:xfrm>
            <a:off x="1586610" y="4439226"/>
            <a:ext cx="940189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Calibri" panose="020F0502020204030204" pitchFamily="34" charset="0"/>
              </a:rPr>
              <a:t>Cathy “Cat” Techtmann- Environmental Outreach State Specialist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Calibri" panose="020F0502020204030204" pitchFamily="34" charset="0"/>
              </a:rPr>
              <a:t>Professor, Community Resource Development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Verdana" panose="020B0604030504040204" pitchFamily="34" charset="0"/>
                <a:ea typeface="Verdana" panose="020B0604030504040204" pitchFamily="34" charset="0"/>
                <a:cs typeface="Calibri" panose="020F0502020204030204" pitchFamily="34" charset="0"/>
              </a:rPr>
              <a:t>University of Wisconsin Madison-Division of Extension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Calibri" panose="020F0502020204030204" pitchFamily="34" charset="0"/>
              </a:rPr>
              <a:t>Iron County, WI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pic>
        <p:nvPicPr>
          <p:cNvPr id="2" name="Picture 2" descr="Extension – University of Wisconsin-Madison">
            <a:extLst>
              <a:ext uri="{FF2B5EF4-FFF2-40B4-BE49-F238E27FC236}">
                <a16:creationId xmlns:a16="http://schemas.microsoft.com/office/drawing/2014/main" id="{AE285A39-8799-3FED-84D3-E0304951C6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7732" y="5858213"/>
            <a:ext cx="759648" cy="8230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diagram of different stages of life cycle&#10;&#10;Description automatically generated">
            <a:extLst>
              <a:ext uri="{FF2B5EF4-FFF2-40B4-BE49-F238E27FC236}">
                <a16:creationId xmlns:a16="http://schemas.microsoft.com/office/drawing/2014/main" id="{1F06284B-F101-DB1F-107B-5A0338774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4962" y="1763486"/>
            <a:ext cx="1872242" cy="18722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02947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http://ojibwe.lib.umn.edu/sites/default/files/imagecache/collection_full_page/collections/ricing000694JPG.jpg">
            <a:extLst>
              <a:ext uri="{FF2B5EF4-FFF2-40B4-BE49-F238E27FC236}">
                <a16:creationId xmlns:a16="http://schemas.microsoft.com/office/drawing/2014/main" id="{935E1A2B-AB25-4661-9094-BE94ED10DD60}"/>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5378" t="5893" r="1751" b="6649"/>
          <a:stretch/>
        </p:blipFill>
        <p:spPr bwMode="auto">
          <a:xfrm flipH="1">
            <a:off x="6325873" y="1726058"/>
            <a:ext cx="4093977" cy="25232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597C87-9FE8-42F2-9E0A-A50C356AD015}"/>
              </a:ext>
            </a:extLst>
          </p:cNvPr>
          <p:cNvSpPr txBox="1"/>
          <p:nvPr/>
        </p:nvSpPr>
        <p:spPr>
          <a:xfrm>
            <a:off x="907550" y="5210307"/>
            <a:ext cx="10376899" cy="1015663"/>
          </a:xfrm>
          <a:prstGeom prst="rect">
            <a:avLst/>
          </a:prstGeom>
          <a:noFill/>
          <a:ln w="6350">
            <a:solidFill>
              <a:srgbClr val="0000FF"/>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FF"/>
                </a:solidFill>
                <a:effectLst/>
                <a:uLnTx/>
                <a:uFillTx/>
                <a:ea typeface="Verdana" panose="020B0604030504040204" pitchFamily="34" charset="0"/>
                <a:cs typeface="Calibri" panose="020F0502020204030204" pitchFamily="34" charset="0"/>
              </a:rPr>
              <a:t>Because TEK is based on long-term continued relationship with the environment, it can provide a “baseline” for evaluating place-based evidence of climate change beyond weather variability-- for all cultures!</a:t>
            </a:r>
          </a:p>
        </p:txBody>
      </p:sp>
      <p:sp>
        <p:nvSpPr>
          <p:cNvPr id="6" name="TextBox 5">
            <a:extLst>
              <a:ext uri="{FF2B5EF4-FFF2-40B4-BE49-F238E27FC236}">
                <a16:creationId xmlns:a16="http://schemas.microsoft.com/office/drawing/2014/main" id="{66C148FC-1D10-4878-AD7F-4DB3048245B0}"/>
              </a:ext>
            </a:extLst>
          </p:cNvPr>
          <p:cNvSpPr txBox="1"/>
          <p:nvPr/>
        </p:nvSpPr>
        <p:spPr>
          <a:xfrm>
            <a:off x="1335641" y="4326309"/>
            <a:ext cx="38033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Wild rice harvesting (ca. 1900)</a:t>
            </a:r>
          </a:p>
        </p:txBody>
      </p:sp>
      <p:sp>
        <p:nvSpPr>
          <p:cNvPr id="7" name="TextBox 6">
            <a:extLst>
              <a:ext uri="{FF2B5EF4-FFF2-40B4-BE49-F238E27FC236}">
                <a16:creationId xmlns:a16="http://schemas.microsoft.com/office/drawing/2014/main" id="{53645AA6-8982-4D85-9B11-833CEB903AEE}"/>
              </a:ext>
            </a:extLst>
          </p:cNvPr>
          <p:cNvSpPr txBox="1"/>
          <p:nvPr/>
        </p:nvSpPr>
        <p:spPr>
          <a:xfrm>
            <a:off x="7053025" y="4352501"/>
            <a:ext cx="28877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Wild rice harvesting today</a:t>
            </a:r>
          </a:p>
        </p:txBody>
      </p:sp>
      <p:sp>
        <p:nvSpPr>
          <p:cNvPr id="8" name="TextBox 7">
            <a:extLst>
              <a:ext uri="{FF2B5EF4-FFF2-40B4-BE49-F238E27FC236}">
                <a16:creationId xmlns:a16="http://schemas.microsoft.com/office/drawing/2014/main" id="{E5E6A685-B6FC-40F5-A6F3-662E5D8DF31B}"/>
              </a:ext>
            </a:extLst>
          </p:cNvPr>
          <p:cNvSpPr txBox="1"/>
          <p:nvPr/>
        </p:nvSpPr>
        <p:spPr>
          <a:xfrm>
            <a:off x="1078012" y="289483"/>
            <a:ext cx="1049572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erdana Pro" panose="020B0604030504040204" pitchFamily="34" charset="0"/>
                <a:ea typeface="+mn-ea"/>
                <a:cs typeface="+mn-cs"/>
              </a:rPr>
              <a:t>Changes being observed by indigenous people today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erdana Pro" panose="020B0604030504040204" pitchFamily="34" charset="0"/>
                <a:ea typeface="+mn-ea"/>
                <a:cs typeface="+mn-cs"/>
              </a:rPr>
              <a:t>are based on generations of experience with beings and the habitats who support their lifeways</a:t>
            </a:r>
          </a:p>
        </p:txBody>
      </p:sp>
      <p:pic>
        <p:nvPicPr>
          <p:cNvPr id="4" name="Picture 4" descr="Wild Rice">
            <a:extLst>
              <a:ext uri="{FF2B5EF4-FFF2-40B4-BE49-F238E27FC236}">
                <a16:creationId xmlns:a16="http://schemas.microsoft.com/office/drawing/2014/main" id="{E64DB8D0-81A4-CD0F-4391-CAD8112E91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8185" y="1726058"/>
            <a:ext cx="3666061" cy="24708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503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9428" y="2264194"/>
            <a:ext cx="4092835" cy="2736352"/>
          </a:xfrm>
          <a:prstGeom prst="rect">
            <a:avLst/>
          </a:prstGeom>
        </p:spPr>
      </p:pic>
      <p:sp>
        <p:nvSpPr>
          <p:cNvPr id="10" name="TextBox 9"/>
          <p:cNvSpPr txBox="1"/>
          <p:nvPr/>
        </p:nvSpPr>
        <p:spPr>
          <a:xfrm>
            <a:off x="3856546" y="986284"/>
            <a:ext cx="871728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Great Lakes Indian Fish and Wildlife Commission’s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Climate Change Vulnerability Assessment-Edition 1 &amp; 2</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50" y="0"/>
            <a:ext cx="1757081" cy="1762938"/>
          </a:xfrm>
          <a:prstGeom prst="ellipse">
            <a:avLst/>
          </a:prstGeom>
          <a:ln>
            <a:noFill/>
          </a:ln>
          <a:effectLst>
            <a:softEdge rad="112500"/>
          </a:effectLst>
        </p:spPr>
      </p:pic>
      <p:sp>
        <p:nvSpPr>
          <p:cNvPr id="12" name="TextBox 11"/>
          <p:cNvSpPr txBox="1"/>
          <p:nvPr/>
        </p:nvSpPr>
        <p:spPr>
          <a:xfrm>
            <a:off x="3687443" y="412797"/>
            <a:ext cx="85163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00FF"/>
                </a:solidFill>
                <a:latin typeface="Verdana Pro" panose="020B0604030504040204" pitchFamily="34" charset="0"/>
                <a:cs typeface="Arial" panose="020B0604020202020204" pitchFamily="34" charset="0"/>
              </a:rPr>
              <a:t>Where Can We Find </a:t>
            </a:r>
            <a:r>
              <a:rPr kumimoji="0" lang="en-US" sz="2000" b="1" i="0" u="none" strike="noStrike" kern="1200" cap="none" spc="0" normalizeH="0" baseline="0" noProof="0" dirty="0">
                <a:ln>
                  <a:noFill/>
                </a:ln>
                <a:solidFill>
                  <a:srgbClr val="0000FF"/>
                </a:solidFill>
                <a:effectLst/>
                <a:uLnTx/>
                <a:uFillTx/>
                <a:latin typeface="Verdana Pro" panose="020B0604030504040204" pitchFamily="34" charset="0"/>
                <a:ea typeface="+mn-ea"/>
                <a:cs typeface="Arial" panose="020B0604020202020204" pitchFamily="34" charset="0"/>
              </a:rPr>
              <a:t>Traditional Ecological Knowledge?</a:t>
            </a:r>
          </a:p>
        </p:txBody>
      </p:sp>
      <p:sp>
        <p:nvSpPr>
          <p:cNvPr id="14" name="TextBox 13"/>
          <p:cNvSpPr txBox="1"/>
          <p:nvPr/>
        </p:nvSpPr>
        <p:spPr>
          <a:xfrm>
            <a:off x="2082350" y="6003248"/>
            <a:ext cx="97406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Verdana" panose="020B0604030504040204" pitchFamily="34" charset="0"/>
                <a:ea typeface="Verdana" panose="020B0604030504040204" pitchFamily="34" charset="0"/>
                <a:cs typeface="+mn-cs"/>
              </a:rPr>
              <a:t>Elders, Knowledge Keepers, Language Speakers in </a:t>
            </a:r>
            <a:r>
              <a:rPr kumimoji="0" lang="en-US" sz="1800" b="1" i="0" u="sng" strike="noStrike" kern="1200" cap="none" spc="0" normalizeH="0" baseline="0" noProof="0" dirty="0">
                <a:ln>
                  <a:noFill/>
                </a:ln>
                <a:solidFill>
                  <a:srgbClr val="0000FF"/>
                </a:solidFill>
                <a:effectLst/>
                <a:uLnTx/>
                <a:uFillTx/>
                <a:latin typeface="Verdana" panose="020B0604030504040204" pitchFamily="34" charset="0"/>
                <a:ea typeface="Verdana" panose="020B0604030504040204" pitchFamily="34" charset="0"/>
                <a:cs typeface="+mn-cs"/>
              </a:rPr>
              <a:t>your</a:t>
            </a:r>
            <a:r>
              <a:rPr kumimoji="0" lang="en-US" sz="1800" b="1" i="0" u="none" strike="noStrike" kern="1200" cap="none" spc="0" normalizeH="0" baseline="0" noProof="0" dirty="0">
                <a:ln>
                  <a:noFill/>
                </a:ln>
                <a:solidFill>
                  <a:srgbClr val="0000FF"/>
                </a:solidFill>
                <a:effectLst/>
                <a:uLnTx/>
                <a:uFillTx/>
                <a:latin typeface="Verdana" panose="020B0604030504040204" pitchFamily="34" charset="0"/>
                <a:ea typeface="Verdana" panose="020B0604030504040204" pitchFamily="34" charset="0"/>
                <a:cs typeface="+mn-cs"/>
              </a:rPr>
              <a:t> community</a:t>
            </a:r>
          </a:p>
        </p:txBody>
      </p:sp>
      <p:pic>
        <p:nvPicPr>
          <p:cNvPr id="3" name="Picture 2">
            <a:extLst>
              <a:ext uri="{FF2B5EF4-FFF2-40B4-BE49-F238E27FC236}">
                <a16:creationId xmlns:a16="http://schemas.microsoft.com/office/drawing/2014/main" id="{61340039-384F-EED2-F5B9-319E0E54A2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111" b="14444"/>
          <a:stretch/>
        </p:blipFill>
        <p:spPr>
          <a:xfrm rot="21127945">
            <a:off x="752972" y="2148591"/>
            <a:ext cx="2658756" cy="3515856"/>
          </a:xfrm>
          <a:prstGeom prst="rect">
            <a:avLst/>
          </a:prstGeom>
        </p:spPr>
      </p:pic>
      <p:pic>
        <p:nvPicPr>
          <p:cNvPr id="5" name="Picture 4" descr="A screenshot of a computer&#10;&#10;Description automatically generated with medium confidence">
            <a:extLst>
              <a:ext uri="{FF2B5EF4-FFF2-40B4-BE49-F238E27FC236}">
                <a16:creationId xmlns:a16="http://schemas.microsoft.com/office/drawing/2014/main" id="{D5D89CD4-5965-BFF9-D9BD-2F6054322DD6}"/>
              </a:ext>
            </a:extLst>
          </p:cNvPr>
          <p:cNvPicPr>
            <a:picLocks noChangeAspect="1"/>
          </p:cNvPicPr>
          <p:nvPr/>
        </p:nvPicPr>
        <p:blipFill rotWithShape="1">
          <a:blip r:embed="rId5">
            <a:extLst>
              <a:ext uri="{28A0092B-C50C-407E-A947-70E740481C1C}">
                <a14:useLocalDpi xmlns:a14="http://schemas.microsoft.com/office/drawing/2010/main" val="0"/>
              </a:ext>
            </a:extLst>
          </a:blip>
          <a:srcRect l="38595" t="22172" r="39747" b="29021"/>
          <a:stretch/>
        </p:blipFill>
        <p:spPr>
          <a:xfrm rot="545745">
            <a:off x="3002629" y="2261039"/>
            <a:ext cx="2596141" cy="3290956"/>
          </a:xfrm>
          <a:prstGeom prst="rect">
            <a:avLst/>
          </a:prstGeom>
        </p:spPr>
      </p:pic>
      <p:sp>
        <p:nvSpPr>
          <p:cNvPr id="13" name="TextBox 12">
            <a:extLst>
              <a:ext uri="{FF2B5EF4-FFF2-40B4-BE49-F238E27FC236}">
                <a16:creationId xmlns:a16="http://schemas.microsoft.com/office/drawing/2014/main" id="{B2B75F11-87D6-400C-A6FE-0D0E91621C60}"/>
              </a:ext>
            </a:extLst>
          </p:cNvPr>
          <p:cNvSpPr txBox="1"/>
          <p:nvPr/>
        </p:nvSpPr>
        <p:spPr>
          <a:xfrm>
            <a:off x="6826263" y="5143145"/>
            <a:ext cx="39213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https://glifwc.org/ClimateChange/</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5" name="Rectangle 14">
            <a:extLst>
              <a:ext uri="{FF2B5EF4-FFF2-40B4-BE49-F238E27FC236}">
                <a16:creationId xmlns:a16="http://schemas.microsoft.com/office/drawing/2014/main" id="{C16B3012-09F7-B0FA-76DA-BDCEC8C58D47}"/>
              </a:ext>
            </a:extLst>
          </p:cNvPr>
          <p:cNvSpPr/>
          <p:nvPr/>
        </p:nvSpPr>
        <p:spPr>
          <a:xfrm>
            <a:off x="5571147" y="5173923"/>
            <a:ext cx="6096000" cy="30777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52179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0AB046-A393-8CDF-5848-150AA2F2FE9D}"/>
              </a:ext>
            </a:extLst>
          </p:cNvPr>
          <p:cNvSpPr txBox="1"/>
          <p:nvPr/>
        </p:nvSpPr>
        <p:spPr>
          <a:xfrm>
            <a:off x="495300" y="2358482"/>
            <a:ext cx="11201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Calibri" panose="020F0502020204030204" pitchFamily="34" charset="0"/>
              </a:rPr>
              <a:t>Weaving these</a:t>
            </a:r>
            <a:r>
              <a:rPr kumimoji="0" lang="en-US" sz="1800" b="1" u="none" strike="noStrike" kern="1200" cap="none" spc="0" normalizeH="0" noProof="0" dirty="0">
                <a:ln>
                  <a:noFill/>
                </a:ln>
                <a:effectLst/>
                <a:uLnTx/>
                <a:uFillTx/>
                <a:latin typeface="Verdana" panose="020B0604030504040204" pitchFamily="34" charset="0"/>
                <a:ea typeface="Verdana" panose="020B0604030504040204" pitchFamily="34" charset="0"/>
                <a:cs typeface="Calibri" panose="020F0502020204030204" pitchFamily="34" charset="0"/>
              </a:rPr>
              <a:t> knowledges together is more effective for increasing climate awareness than using any one of them separately.</a:t>
            </a:r>
            <a:endParaRPr lang="en-US" i="1" dirty="0">
              <a:latin typeface="Verdana" panose="020B0604030504040204" pitchFamily="34" charset="0"/>
              <a:ea typeface="Verdana" panose="020B0604030504040204" pitchFamily="34" charset="0"/>
              <a:cs typeface="Calibri" panose="020F0502020204030204" pitchFamily="34" charset="0"/>
            </a:endParaRPr>
          </a:p>
        </p:txBody>
      </p:sp>
      <p:pic>
        <p:nvPicPr>
          <p:cNvPr id="6" name="Picture 4" descr="Sweetgrass Braids | Crazy Crow Trading Post">
            <a:extLst>
              <a:ext uri="{FF2B5EF4-FFF2-40B4-BE49-F238E27FC236}">
                <a16:creationId xmlns:a16="http://schemas.microsoft.com/office/drawing/2014/main" id="{DF5A7C42-5866-7CA3-DF2B-B7CD86430F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28" r="63124"/>
          <a:stretch/>
        </p:blipFill>
        <p:spPr bwMode="auto">
          <a:xfrm rot="5400000">
            <a:off x="5791200" y="-4901780"/>
            <a:ext cx="6096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8E458ED-6DF0-B288-2FC6-6CEDF0741228}"/>
              </a:ext>
            </a:extLst>
          </p:cNvPr>
          <p:cNvSpPr txBox="1"/>
          <p:nvPr/>
        </p:nvSpPr>
        <p:spPr>
          <a:xfrm>
            <a:off x="1031568" y="3773622"/>
            <a:ext cx="10128864" cy="1477328"/>
          </a:xfrm>
          <a:prstGeom prst="rect">
            <a:avLst/>
          </a:prstGeom>
          <a:no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Calibri" panose="020F0502020204030204" pitchFamily="34" charset="0"/>
              </a:rPr>
              <a:t>The G-WOW Model weaves TEK</a:t>
            </a:r>
            <a:r>
              <a:rPr lang="en-US" b="1" dirty="0">
                <a:latin typeface="Verdana" panose="020B0604030504040204" pitchFamily="34" charset="0"/>
                <a:ea typeface="Verdana" panose="020B0604030504040204" pitchFamily="34" charset="0"/>
                <a:cs typeface="Calibri" panose="020F0502020204030204" pitchFamily="34" charset="0"/>
              </a:rPr>
              <a:t>, </a:t>
            </a:r>
            <a:r>
              <a:rPr kumimoji="0" lang="en-US" sz="18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Calibri" panose="020F0502020204030204" pitchFamily="34" charset="0"/>
              </a:rPr>
              <a:t>place-based knowledge</a:t>
            </a:r>
            <a:r>
              <a:rPr lang="en-US" b="1" noProof="0" dirty="0">
                <a:latin typeface="Verdana" panose="020B0604030504040204" pitchFamily="34" charset="0"/>
                <a:ea typeface="Verdana" panose="020B0604030504040204" pitchFamily="34" charset="0"/>
                <a:cs typeface="Calibri" panose="020F0502020204030204" pitchFamily="34" charset="0"/>
              </a:rPr>
              <a:t> and</a:t>
            </a:r>
            <a:r>
              <a:rPr lang="en-US" b="1" dirty="0">
                <a:latin typeface="Verdana" panose="020B0604030504040204" pitchFamily="34" charset="0"/>
                <a:ea typeface="Verdana" panose="020B0604030504040204" pitchFamily="34" charset="0"/>
                <a:cs typeface="Calibri" panose="020F0502020204030204" pitchFamily="34" charset="0"/>
              </a:rPr>
              <a:t> S</a:t>
            </a:r>
            <a:r>
              <a:rPr kumimoji="0" lang="en-US" sz="18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Calibri" panose="020F0502020204030204" pitchFamily="34" charset="0"/>
              </a:rPr>
              <a:t>EK together,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0" dirty="0">
                <a:latin typeface="Verdana" panose="020B0604030504040204" pitchFamily="34" charset="0"/>
                <a:ea typeface="Verdana" panose="020B0604030504040204" pitchFamily="34" charset="0"/>
                <a:cs typeface="Calibri" panose="020F0502020204030204" pitchFamily="34" charset="0"/>
              </a:rPr>
              <a:t>to build awareness of </a:t>
            </a:r>
            <a:r>
              <a:rPr lang="en-US" b="1" dirty="0">
                <a:latin typeface="Verdana" panose="020B0604030504040204" pitchFamily="34" charset="0"/>
                <a:ea typeface="Verdana" panose="020B0604030504040204" pitchFamily="34" charset="0"/>
                <a:cs typeface="Calibri" panose="020F0502020204030204" pitchFamily="34" charset="0"/>
              </a:rPr>
              <a:t>how </a:t>
            </a:r>
            <a:r>
              <a:rPr kumimoji="0" lang="en-US" sz="18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Calibri" panose="020F0502020204030204" pitchFamily="34" charset="0"/>
              </a:rPr>
              <a:t>climate change is affecting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effectLst/>
                <a:uLnTx/>
                <a:uFillTx/>
                <a:latin typeface="Verdana" panose="020B0604030504040204" pitchFamily="34" charset="0"/>
                <a:ea typeface="Verdana" panose="020B0604030504040204" pitchFamily="34" charset="0"/>
                <a:cs typeface="Calibri" panose="020F0502020204030204" pitchFamily="34" charset="0"/>
              </a:rPr>
              <a:t>sustainability of beings and habitats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Calibri" panose="020F0502020204030204" pitchFamily="34" charset="0"/>
              </a:rPr>
              <a:t>who support lifeways we value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a:latin typeface="Verdana" panose="020B0604030504040204" pitchFamily="34" charset="0"/>
                <a:ea typeface="Verdana" panose="020B0604030504040204" pitchFamily="34" charset="0"/>
                <a:cs typeface="Calibri" panose="020F0502020204030204" pitchFamily="34" charset="0"/>
              </a:rPr>
              <a:t>t</a:t>
            </a:r>
            <a:r>
              <a:rPr kumimoji="0" lang="en-US" sz="1800" b="1" i="1"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Calibri" panose="020F0502020204030204" pitchFamily="34" charset="0"/>
              </a:rPr>
              <a:t>o</a:t>
            </a:r>
            <a:r>
              <a:rPr kumimoji="0" lang="en-US" sz="1800" b="1" i="1" u="none" strike="noStrike" kern="1200" cap="none" spc="0" normalizeH="0" noProof="0" dirty="0">
                <a:ln>
                  <a:noFill/>
                </a:ln>
                <a:effectLst/>
                <a:uLnTx/>
                <a:uFillTx/>
                <a:latin typeface="Verdana" panose="020B0604030504040204" pitchFamily="34" charset="0"/>
                <a:ea typeface="Verdana" panose="020B0604030504040204" pitchFamily="34" charset="0"/>
                <a:cs typeface="Calibri" panose="020F0502020204030204" pitchFamily="34" charset="0"/>
              </a:rPr>
              <a:t> promote </a:t>
            </a:r>
            <a:r>
              <a:rPr kumimoji="0" lang="en-US" sz="1800" b="1" i="1"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Calibri" panose="020F0502020204030204" pitchFamily="34" charset="0"/>
              </a:rPr>
              <a:t>climate</a:t>
            </a:r>
            <a:r>
              <a:rPr kumimoji="0" lang="en-US" sz="1800" b="1" i="1" u="none" strike="noStrike" kern="1200" cap="none" spc="0" normalizeH="0" noProof="0" dirty="0">
                <a:ln>
                  <a:noFill/>
                </a:ln>
                <a:effectLst/>
                <a:uLnTx/>
                <a:uFillTx/>
                <a:latin typeface="Verdana" panose="020B0604030504040204" pitchFamily="34" charset="0"/>
                <a:ea typeface="Verdana" panose="020B0604030504040204" pitchFamily="34" charset="0"/>
                <a:cs typeface="Calibri" panose="020F0502020204030204" pitchFamily="34" charset="0"/>
              </a:rPr>
              <a:t> </a:t>
            </a:r>
            <a:r>
              <a:rPr kumimoji="0" lang="en-US" sz="1800" b="1" i="1" strike="noStrike" kern="1200" cap="none" spc="0" normalizeH="0" baseline="0" noProof="0" dirty="0">
                <a:ln>
                  <a:noFill/>
                </a:ln>
                <a:effectLst/>
                <a:uLnTx/>
                <a:uFillTx/>
                <a:latin typeface="Verdana" panose="020B0604030504040204" pitchFamily="34" charset="0"/>
                <a:ea typeface="Verdana" panose="020B0604030504040204" pitchFamily="34" charset="0"/>
                <a:cs typeface="Calibri" panose="020F0502020204030204" pitchFamily="34" charset="0"/>
              </a:rPr>
              <a:t>action.</a:t>
            </a:r>
            <a:endParaRPr kumimoji="0" lang="en-US" sz="1800" b="0" i="1"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10" name="Oval 9">
            <a:extLst>
              <a:ext uri="{FF2B5EF4-FFF2-40B4-BE49-F238E27FC236}">
                <a16:creationId xmlns:a16="http://schemas.microsoft.com/office/drawing/2014/main" id="{F643220E-7A8E-2C93-F5D3-C0F7BD2BF290}"/>
              </a:ext>
            </a:extLst>
          </p:cNvPr>
          <p:cNvSpPr/>
          <p:nvPr/>
        </p:nvSpPr>
        <p:spPr>
          <a:xfrm>
            <a:off x="2008227" y="475763"/>
            <a:ext cx="1776635" cy="1436914"/>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TEK</a:t>
            </a:r>
          </a:p>
        </p:txBody>
      </p:sp>
      <p:sp>
        <p:nvSpPr>
          <p:cNvPr id="11" name="Oval 10">
            <a:extLst>
              <a:ext uri="{FF2B5EF4-FFF2-40B4-BE49-F238E27FC236}">
                <a16:creationId xmlns:a16="http://schemas.microsoft.com/office/drawing/2014/main" id="{F1CA6440-BA93-E1B5-F5C1-B110667F4C04}"/>
              </a:ext>
            </a:extLst>
          </p:cNvPr>
          <p:cNvSpPr/>
          <p:nvPr/>
        </p:nvSpPr>
        <p:spPr>
          <a:xfrm>
            <a:off x="5414509" y="489883"/>
            <a:ext cx="1776635" cy="1436914"/>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Place-based</a:t>
            </a:r>
          </a:p>
          <a:p>
            <a:pPr algn="ctr"/>
            <a:r>
              <a:rPr lang="en-US" dirty="0"/>
              <a:t>Knowledge</a:t>
            </a:r>
          </a:p>
        </p:txBody>
      </p:sp>
      <p:sp>
        <p:nvSpPr>
          <p:cNvPr id="12" name="Oval 11">
            <a:extLst>
              <a:ext uri="{FF2B5EF4-FFF2-40B4-BE49-F238E27FC236}">
                <a16:creationId xmlns:a16="http://schemas.microsoft.com/office/drawing/2014/main" id="{8F0D4E5F-DF26-FD6C-5BFC-8AFE41F214A8}"/>
              </a:ext>
            </a:extLst>
          </p:cNvPr>
          <p:cNvSpPr/>
          <p:nvPr/>
        </p:nvSpPr>
        <p:spPr>
          <a:xfrm>
            <a:off x="8803254" y="504566"/>
            <a:ext cx="1776635" cy="1436914"/>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SEK</a:t>
            </a:r>
          </a:p>
        </p:txBody>
      </p:sp>
    </p:spTree>
    <p:extLst>
      <p:ext uri="{BB962C8B-B14F-4D97-AF65-F5344CB8AC3E}">
        <p14:creationId xmlns:p14="http://schemas.microsoft.com/office/powerpoint/2010/main" val="1511571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1405" y="1253757"/>
            <a:ext cx="1908719" cy="21852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Activity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Start with an activity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Verdana" panose="020B0604030504040204" pitchFamily="34" charset="0"/>
                <a:ea typeface="Verdana" panose="020B0604030504040204" pitchFamily="34" charset="0"/>
              </a:rPr>
              <a:t>a person</a:t>
            </a:r>
            <a:r>
              <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values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2" name="Right Arrow 11"/>
          <p:cNvSpPr/>
          <p:nvPr/>
        </p:nvSpPr>
        <p:spPr>
          <a:xfrm>
            <a:off x="2723341" y="2232018"/>
            <a:ext cx="555603" cy="17073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3" name="Right Arrow 12"/>
          <p:cNvSpPr/>
          <p:nvPr/>
        </p:nvSpPr>
        <p:spPr>
          <a:xfrm>
            <a:off x="5783853" y="2207865"/>
            <a:ext cx="615946" cy="14648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extBox 1">
            <a:extLst>
              <a:ext uri="{FF2B5EF4-FFF2-40B4-BE49-F238E27FC236}">
                <a16:creationId xmlns:a16="http://schemas.microsoft.com/office/drawing/2014/main" id="{1F25DBDC-A20B-4CB5-A8ED-206676023B58}"/>
              </a:ext>
            </a:extLst>
          </p:cNvPr>
          <p:cNvSpPr txBox="1"/>
          <p:nvPr/>
        </p:nvSpPr>
        <p:spPr>
          <a:xfrm>
            <a:off x="3484575" y="1187033"/>
            <a:ext cx="2221278" cy="2431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Being/Habitat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What being and/or habitat conditions are  needed to support this activity?</a:t>
            </a:r>
            <a:endPar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5B4BDA4-F3F7-448D-984A-00C70C60A8AC}"/>
              </a:ext>
            </a:extLst>
          </p:cNvPr>
          <p:cNvSpPr txBox="1"/>
          <p:nvPr/>
        </p:nvSpPr>
        <p:spPr>
          <a:xfrm>
            <a:off x="7868546" y="1075310"/>
            <a:ext cx="3130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TEK, Place-Based, SEK  </a:t>
            </a:r>
          </a:p>
        </p:txBody>
      </p:sp>
      <p:sp>
        <p:nvSpPr>
          <p:cNvPr id="15" name="TextBox 14"/>
          <p:cNvSpPr txBox="1"/>
          <p:nvPr/>
        </p:nvSpPr>
        <p:spPr>
          <a:xfrm>
            <a:off x="142472" y="4384259"/>
            <a:ext cx="7296772"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FF"/>
                </a:solidFill>
                <a:effectLst/>
                <a:uLnTx/>
                <a:uFillTx/>
              </a:rPr>
              <a:t>Makes climate change relevant to what a person values so the message “sticks”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FF"/>
              </a:solidFill>
              <a:effectLst/>
              <a:uLnTx/>
              <a:uFillTx/>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FF"/>
                </a:solidFill>
                <a:effectLst/>
                <a:uLnTx/>
                <a:uFillTx/>
              </a:rPr>
              <a:t>A cross cultural way to teach </a:t>
            </a:r>
            <a:r>
              <a:rPr lang="en-US" b="1" dirty="0">
                <a:solidFill>
                  <a:srgbClr val="0000FF"/>
                </a:solidFill>
              </a:rPr>
              <a:t>&amp; </a:t>
            </a:r>
            <a:r>
              <a:rPr kumimoji="0" lang="en-US" sz="1800" b="1" i="0" u="none" strike="noStrike" kern="1200" cap="none" spc="0" normalizeH="0" baseline="0" noProof="0" dirty="0">
                <a:ln>
                  <a:noFill/>
                </a:ln>
                <a:solidFill>
                  <a:srgbClr val="0000FF"/>
                </a:solidFill>
                <a:effectLst/>
                <a:uLnTx/>
                <a:uFillTx/>
              </a:rPr>
              <a:t>communicate about climate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FF"/>
              </a:solidFill>
              <a:effectLst/>
              <a:uLnTx/>
              <a:uFillTx/>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srgbClr val="0000FF"/>
                </a:solidFill>
              </a:rPr>
              <a:t>A</a:t>
            </a:r>
            <a:r>
              <a:rPr kumimoji="0" lang="en-US" sz="1800" b="1" i="0" u="none" strike="noStrike" kern="1200" cap="none" spc="0" normalizeH="0" baseline="0" noProof="0" dirty="0" err="1">
                <a:ln>
                  <a:noFill/>
                </a:ln>
                <a:solidFill>
                  <a:srgbClr val="0000FF"/>
                </a:solidFill>
                <a:effectLst/>
                <a:uLnTx/>
                <a:uFillTx/>
              </a:rPr>
              <a:t>daptable</a:t>
            </a:r>
            <a:r>
              <a:rPr kumimoji="0" lang="en-US" sz="1800" b="1" i="0" u="none" strike="noStrike" kern="1200" cap="none" spc="0" normalizeH="0" baseline="0" noProof="0" dirty="0">
                <a:ln>
                  <a:noFill/>
                </a:ln>
                <a:solidFill>
                  <a:srgbClr val="0000FF"/>
                </a:solidFill>
                <a:effectLst/>
                <a:uLnTx/>
                <a:uFillTx/>
              </a:rPr>
              <a:t> to all cultures and locations, a flexible model</a:t>
            </a:r>
          </a:p>
        </p:txBody>
      </p:sp>
      <p:sp>
        <p:nvSpPr>
          <p:cNvPr id="3" name="TextBox 2">
            <a:extLst>
              <a:ext uri="{FF2B5EF4-FFF2-40B4-BE49-F238E27FC236}">
                <a16:creationId xmlns:a16="http://schemas.microsoft.com/office/drawing/2014/main" id="{A6D73E25-BB62-CC77-3B5C-58A8D9817C2D}"/>
              </a:ext>
            </a:extLst>
          </p:cNvPr>
          <p:cNvSpPr txBox="1"/>
          <p:nvPr/>
        </p:nvSpPr>
        <p:spPr>
          <a:xfrm>
            <a:off x="980711" y="313656"/>
            <a:ext cx="1052502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Verdana Pro" panose="020B0604030504040204" pitchFamily="34" charset="0"/>
              </a:rPr>
              <a:t>Diagram of how the </a:t>
            </a:r>
            <a:r>
              <a:rPr lang="en-US" b="1" i="0" dirty="0">
                <a:solidFill>
                  <a:srgbClr val="000000"/>
                </a:solidFill>
                <a:effectLst/>
                <a:latin typeface="Verdana Pro" panose="020B0604030504040204" pitchFamily="34" charset="0"/>
              </a:rPr>
              <a:t>“</a:t>
            </a:r>
            <a:r>
              <a:rPr kumimoji="0" lang="en-US" b="1" i="0" u="none" strike="noStrike" kern="1200" cap="none" spc="0" normalizeH="0" baseline="0" noProof="0" dirty="0">
                <a:ln>
                  <a:noFill/>
                </a:ln>
                <a:solidFill>
                  <a:prstClr val="black"/>
                </a:solidFill>
                <a:effectLst/>
                <a:uLnTx/>
                <a:uFillTx/>
                <a:latin typeface="Verdana Pro" panose="020B0604030504040204" pitchFamily="34" charset="0"/>
              </a:rPr>
              <a:t>G-WOW” Model Integrates TEK, Place-based, and SEK </a:t>
            </a:r>
          </a:p>
        </p:txBody>
      </p:sp>
      <p:sp>
        <p:nvSpPr>
          <p:cNvPr id="5" name="Oval 4">
            <a:extLst>
              <a:ext uri="{FF2B5EF4-FFF2-40B4-BE49-F238E27FC236}">
                <a16:creationId xmlns:a16="http://schemas.microsoft.com/office/drawing/2014/main" id="{8AE71030-6730-351B-F220-F3E10B0B6AF7}"/>
              </a:ext>
            </a:extLst>
          </p:cNvPr>
          <p:cNvSpPr/>
          <p:nvPr/>
        </p:nvSpPr>
        <p:spPr>
          <a:xfrm>
            <a:off x="9303475" y="1672033"/>
            <a:ext cx="2787166" cy="2537717"/>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How is this activity, being or the habitat it needs changing based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place-based evidence?</a:t>
            </a:r>
          </a:p>
        </p:txBody>
      </p:sp>
      <p:sp>
        <p:nvSpPr>
          <p:cNvPr id="6" name="Oval 5">
            <a:extLst>
              <a:ext uri="{FF2B5EF4-FFF2-40B4-BE49-F238E27FC236}">
                <a16:creationId xmlns:a16="http://schemas.microsoft.com/office/drawing/2014/main" id="{9D6DCB04-1E81-4549-3FFB-0C105D923A07}"/>
              </a:ext>
            </a:extLst>
          </p:cNvPr>
          <p:cNvSpPr/>
          <p:nvPr/>
        </p:nvSpPr>
        <p:spPr>
          <a:xfrm>
            <a:off x="7938361" y="3738599"/>
            <a:ext cx="2990863" cy="2713112"/>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How are climate variables critical to supporting these habitat conditions projected to change based on</a:t>
            </a:r>
            <a:r>
              <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SEK evidence?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7957712-72F6-2567-8723-AB4F807B83A9}"/>
              </a:ext>
            </a:extLst>
          </p:cNvPr>
          <p:cNvSpPr/>
          <p:nvPr/>
        </p:nvSpPr>
        <p:spPr>
          <a:xfrm>
            <a:off x="6940127" y="1744355"/>
            <a:ext cx="2630483" cy="2537717"/>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How is this activity, being or the habitat it needs changing based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TEK evidence?</a:t>
            </a:r>
          </a:p>
        </p:txBody>
      </p:sp>
    </p:spTree>
    <p:extLst>
      <p:ext uri="{BB962C8B-B14F-4D97-AF65-F5344CB8AC3E}">
        <p14:creationId xmlns:p14="http://schemas.microsoft.com/office/powerpoint/2010/main" val="2081596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1A245F-B476-5A38-1674-A1D12CA4AD58}"/>
              </a:ext>
            </a:extLst>
          </p:cNvPr>
          <p:cNvSpPr txBox="1"/>
          <p:nvPr/>
        </p:nvSpPr>
        <p:spPr>
          <a:xfrm>
            <a:off x="2601686" y="2135831"/>
            <a:ext cx="8131628" cy="461665"/>
          </a:xfrm>
          <a:prstGeom prst="rect">
            <a:avLst/>
          </a:prstGeom>
          <a:noFill/>
        </p:spPr>
        <p:txBody>
          <a:bodyPr wrap="square" rtlCol="0">
            <a:spAutoFit/>
          </a:bodyPr>
          <a:lstStyle/>
          <a:p>
            <a:r>
              <a:rPr lang="en-US" sz="2400" b="1" dirty="0">
                <a:latin typeface="Verdana Pro" panose="020B0604030504040204" pitchFamily="34" charset="0"/>
              </a:rPr>
              <a:t>Examples of applying the G-WOW Model</a:t>
            </a:r>
          </a:p>
        </p:txBody>
      </p:sp>
    </p:spTree>
    <p:extLst>
      <p:ext uri="{BB962C8B-B14F-4D97-AF65-F5344CB8AC3E}">
        <p14:creationId xmlns:p14="http://schemas.microsoft.com/office/powerpoint/2010/main" val="608420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2752640" y="1935218"/>
            <a:ext cx="509754" cy="19253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Georgia"/>
              <a:ea typeface="+mn-ea"/>
              <a:cs typeface="+mn-cs"/>
            </a:endParaRPr>
          </a:p>
        </p:txBody>
      </p:sp>
      <p:sp>
        <p:nvSpPr>
          <p:cNvPr id="3" name="TextBox 2"/>
          <p:cNvSpPr txBox="1"/>
          <p:nvPr/>
        </p:nvSpPr>
        <p:spPr>
          <a:xfrm>
            <a:off x="851141" y="467353"/>
            <a:ext cx="1885951"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Arial" panose="020B0604020202020204" pitchFamily="34" charset="0"/>
              </a:rPr>
              <a:t>Activity</a:t>
            </a:r>
          </a:p>
        </p:txBody>
      </p:sp>
      <p:sp>
        <p:nvSpPr>
          <p:cNvPr id="12" name="TextBox 11"/>
          <p:cNvSpPr txBox="1"/>
          <p:nvPr/>
        </p:nvSpPr>
        <p:spPr>
          <a:xfrm>
            <a:off x="3631612" y="487114"/>
            <a:ext cx="2375851"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Arial" panose="020B0604020202020204" pitchFamily="34" charset="0"/>
              </a:rPr>
              <a:t>Being/Habitat</a:t>
            </a:r>
          </a:p>
        </p:txBody>
      </p:sp>
      <p:sp>
        <p:nvSpPr>
          <p:cNvPr id="6" name="TextBox 5"/>
          <p:cNvSpPr txBox="1"/>
          <p:nvPr/>
        </p:nvSpPr>
        <p:spPr>
          <a:xfrm>
            <a:off x="6174730" y="473667"/>
            <a:ext cx="4815913"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75" b="1" i="0" u="none" strike="noStrike" kern="0" cap="none" spc="0" normalizeH="0" baseline="0" noProof="0" dirty="0">
                <a:ln>
                  <a:noFill/>
                </a:ln>
                <a:solidFill>
                  <a:srgbClr val="FFFF00"/>
                </a:solidFill>
                <a:effectLst/>
                <a:uLnTx/>
                <a:uFillTx/>
                <a:latin typeface="Lucida Fax" panose="02060602050505020204" pitchFamily="18" charset="0"/>
                <a:ea typeface="+mn-ea"/>
                <a:cs typeface="Arial" panose="020B0604020202020204" pitchFamily="34" charset="0"/>
              </a:rPr>
              <a:t> </a:t>
            </a:r>
            <a:r>
              <a:rPr kumimoji="0" lang="en-US" sz="1800" b="1" i="0" u="none" strike="noStrike" kern="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Arial" panose="020B0604020202020204" pitchFamily="34" charset="0"/>
              </a:rPr>
              <a:t> TEK, Place-based, SEK Evidence</a:t>
            </a:r>
          </a:p>
        </p:txBody>
      </p:sp>
      <p:cxnSp>
        <p:nvCxnSpPr>
          <p:cNvPr id="11" name="Straight Arrow Connector 10"/>
          <p:cNvCxnSpPr/>
          <p:nvPr/>
        </p:nvCxnSpPr>
        <p:spPr>
          <a:xfrm>
            <a:off x="4586190" y="2858803"/>
            <a:ext cx="0" cy="370907"/>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454076" y="3281796"/>
            <a:ext cx="2286000" cy="1477328"/>
          </a:xfrm>
          <a:prstGeom prst="rect">
            <a:avLst/>
          </a:prstGeom>
          <a:noFill/>
          <a:ln w="19050">
            <a:solidFill>
              <a:srgbClr val="0000FF"/>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0000FF"/>
                </a:solidFill>
                <a:effectLst/>
                <a:uLnTx/>
                <a:uFillTx/>
                <a:latin typeface="Calibri" panose="020F0502020204030204"/>
                <a:ea typeface="Verdana" panose="020B0604030504040204" pitchFamily="34" charset="0"/>
                <a:cs typeface="Arial" panose="020B0604020202020204" pitchFamily="34" charset="0"/>
              </a:rPr>
              <a:t>Wild rice</a:t>
            </a:r>
            <a:r>
              <a:rPr lang="en-US" i="1" kern="0" dirty="0">
                <a:solidFill>
                  <a:srgbClr val="0000FF"/>
                </a:solidFill>
                <a:latin typeface="Calibri" panose="020F0502020204030204"/>
                <a:ea typeface="Verdana" panose="020B0604030504040204" pitchFamily="34" charset="0"/>
                <a:cs typeface="Arial" panose="020B0604020202020204" pitchFamily="34" charset="0"/>
              </a:rPr>
              <a:t> (</a:t>
            </a:r>
            <a:r>
              <a:rPr lang="en-US" i="1" kern="0" dirty="0" err="1">
                <a:solidFill>
                  <a:srgbClr val="0000FF"/>
                </a:solidFill>
                <a:latin typeface="Calibri" panose="020F0502020204030204"/>
                <a:ea typeface="Verdana" panose="020B0604030504040204" pitchFamily="34" charset="0"/>
                <a:cs typeface="Arial" panose="020B0604020202020204" pitchFamily="34" charset="0"/>
              </a:rPr>
              <a:t>Manoomin</a:t>
            </a:r>
            <a:r>
              <a:rPr lang="en-US" i="1" kern="0" dirty="0">
                <a:solidFill>
                  <a:srgbClr val="0000FF"/>
                </a:solidFill>
                <a:latin typeface="Calibri" panose="020F0502020204030204"/>
                <a:ea typeface="Verdana" panose="020B0604030504040204" pitchFamily="34" charset="0"/>
                <a:cs typeface="Arial" panose="020B0604020202020204" pitchFamily="34" charset="0"/>
              </a:rPr>
              <a:t>)</a:t>
            </a:r>
            <a:r>
              <a:rPr kumimoji="0" lang="en-US" sz="1800" b="0" i="1" u="none" strike="noStrike" kern="0" cap="none" spc="0" normalizeH="0" baseline="0" noProof="0" dirty="0">
                <a:ln>
                  <a:noFill/>
                </a:ln>
                <a:solidFill>
                  <a:srgbClr val="0000FF"/>
                </a:solidFill>
                <a:effectLst/>
                <a:uLnTx/>
                <a:uFillTx/>
                <a:latin typeface="Calibri" panose="020F0502020204030204"/>
                <a:ea typeface="Verdana" panose="020B0604030504040204" pitchFamily="34" charset="0"/>
                <a:cs typeface="Arial" panose="020B0604020202020204" pitchFamily="34" charset="0"/>
              </a:rPr>
              <a:t> requires shallow water, moderate water level changes, cool growing season  </a:t>
            </a:r>
          </a:p>
        </p:txBody>
      </p:sp>
      <p:sp>
        <p:nvSpPr>
          <p:cNvPr id="19" name="TextBox 18"/>
          <p:cNvSpPr txBox="1"/>
          <p:nvPr/>
        </p:nvSpPr>
        <p:spPr>
          <a:xfrm>
            <a:off x="236298" y="5582375"/>
            <a:ext cx="7725556" cy="70788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How is climate change affecting the sustainability of </a:t>
            </a:r>
            <a:r>
              <a:rPr lang="en-US" sz="2000" b="1" kern="0" dirty="0">
                <a:solidFill>
                  <a:prstClr val="black"/>
                </a:solidFill>
                <a:latin typeface="Verdana" panose="020B0604030504040204" pitchFamily="34" charset="0"/>
                <a:ea typeface="Verdana" panose="020B0604030504040204" pitchFamily="34" charset="0"/>
                <a:cs typeface="Arial" panose="020B0604020202020204" pitchFamily="34" charset="0"/>
              </a:rPr>
              <a:t>wild rice </a:t>
            </a:r>
            <a:r>
              <a:rPr kumimoji="0" lang="en-US" sz="2000" b="1"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and cultural practices that rely on it?</a:t>
            </a:r>
          </a:p>
        </p:txBody>
      </p:sp>
      <p:sp>
        <p:nvSpPr>
          <p:cNvPr id="29" name="Right Arrow 28"/>
          <p:cNvSpPr/>
          <p:nvPr/>
        </p:nvSpPr>
        <p:spPr>
          <a:xfrm>
            <a:off x="5969634" y="1881148"/>
            <a:ext cx="523114" cy="18686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Georgia"/>
              <a:ea typeface="+mn-ea"/>
              <a:cs typeface="+mn-cs"/>
            </a:endParaRPr>
          </a:p>
        </p:txBody>
      </p:sp>
      <p:sp>
        <p:nvSpPr>
          <p:cNvPr id="5" name="TextBox 4"/>
          <p:cNvSpPr txBox="1"/>
          <p:nvPr/>
        </p:nvSpPr>
        <p:spPr>
          <a:xfrm>
            <a:off x="7961854" y="4686300"/>
            <a:ext cx="1391697"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Georgia"/>
              <a:ea typeface="+mn-ea"/>
              <a:cs typeface="+mn-cs"/>
            </a:endParaRPr>
          </a:p>
        </p:txBody>
      </p:sp>
      <p:pic>
        <p:nvPicPr>
          <p:cNvPr id="10" name="Picture 9"/>
          <p:cNvPicPr>
            <a:picLocks noChangeAspect="1"/>
          </p:cNvPicPr>
          <p:nvPr/>
        </p:nvPicPr>
        <p:blipFill>
          <a:blip r:embed="rId2"/>
          <a:stretch>
            <a:fillRect/>
          </a:stretch>
        </p:blipFill>
        <p:spPr>
          <a:xfrm>
            <a:off x="9752312" y="1129112"/>
            <a:ext cx="2398280" cy="1592609"/>
          </a:xfrm>
          <a:prstGeom prst="rect">
            <a:avLst/>
          </a:prstGeom>
        </p:spPr>
      </p:pic>
      <p:sp>
        <p:nvSpPr>
          <p:cNvPr id="18" name="TextBox 17">
            <a:extLst>
              <a:ext uri="{FF2B5EF4-FFF2-40B4-BE49-F238E27FC236}">
                <a16:creationId xmlns:a16="http://schemas.microsoft.com/office/drawing/2014/main" id="{98694AB1-987B-444F-9C81-35A613AB05ED}"/>
              </a:ext>
            </a:extLst>
          </p:cNvPr>
          <p:cNvSpPr txBox="1"/>
          <p:nvPr/>
        </p:nvSpPr>
        <p:spPr>
          <a:xfrm>
            <a:off x="9913462" y="1483046"/>
            <a:ext cx="1717082" cy="107721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Increased  flooding of</a:t>
            </a:r>
            <a:r>
              <a:rPr kumimoji="0" lang="en-US" sz="1600" b="0" i="0" u="none" strike="noStrike" kern="1200" cap="none" spc="0" normalizeH="0" noProof="0" dirty="0">
                <a:ln>
                  <a:noFill/>
                </a:ln>
                <a:solidFill>
                  <a:prstClr val="white"/>
                </a:solidFill>
                <a:effectLst/>
                <a:uLnTx/>
                <a:uFillTx/>
                <a:latin typeface="Verdana" panose="020B0604030504040204" pitchFamily="34" charset="0"/>
                <a:ea typeface="Verdana" panose="020B0604030504040204" pitchFamily="34" charset="0"/>
                <a:cs typeface="+mn-cs"/>
              </a:rPr>
              <a:t> tribal</a:t>
            </a:r>
            <a:r>
              <a:rPr kumimoji="0" lang="en-US"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wild rice beds</a:t>
            </a:r>
          </a:p>
        </p:txBody>
      </p:sp>
      <p:pic>
        <p:nvPicPr>
          <p:cNvPr id="23" name="Picture 2" descr="http://news.minnesota.publicradio.org/features/2005/09/19_robertsont_wildrice/images/johnknockingrice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78" y="1229384"/>
            <a:ext cx="2558262" cy="19186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3957" y="999054"/>
            <a:ext cx="3059065" cy="2045203"/>
          </a:xfrm>
          <a:prstGeom prst="rect">
            <a:avLst/>
          </a:prstGeom>
        </p:spPr>
      </p:pic>
      <p:sp>
        <p:nvSpPr>
          <p:cNvPr id="24" name="Oval 23"/>
          <p:cNvSpPr/>
          <p:nvPr/>
        </p:nvSpPr>
        <p:spPr>
          <a:xfrm>
            <a:off x="6615623" y="1484523"/>
            <a:ext cx="1968272" cy="23284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5" name="Curved Connector 24"/>
          <p:cNvCxnSpPr>
            <a:cxnSpLocks/>
          </p:cNvCxnSpPr>
          <p:nvPr/>
        </p:nvCxnSpPr>
        <p:spPr>
          <a:xfrm rot="5400000">
            <a:off x="8137301" y="2121401"/>
            <a:ext cx="878069" cy="12700"/>
          </a:xfrm>
          <a:prstGeom prst="curved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76" name="Picture 4">
            <a:extLst>
              <a:ext uri="{FF2B5EF4-FFF2-40B4-BE49-F238E27FC236}">
                <a16:creationId xmlns:a16="http://schemas.microsoft.com/office/drawing/2014/main" id="{D1ADE8AF-9E53-0625-BC14-192EA948052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3735" y="3207190"/>
            <a:ext cx="3797567" cy="29139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987FF4-C4CB-3BA6-346B-DE910743A6CB}"/>
              </a:ext>
            </a:extLst>
          </p:cNvPr>
          <p:cNvSpPr txBox="1"/>
          <p:nvPr/>
        </p:nvSpPr>
        <p:spPr>
          <a:xfrm>
            <a:off x="429829" y="829653"/>
            <a:ext cx="2253343" cy="369332"/>
          </a:xfrm>
          <a:prstGeom prst="rect">
            <a:avLst/>
          </a:prstGeom>
          <a:noFill/>
        </p:spPr>
        <p:txBody>
          <a:bodyPr wrap="square" rtlCol="0">
            <a:spAutoFit/>
          </a:bodyPr>
          <a:lstStyle/>
          <a:p>
            <a:r>
              <a:rPr lang="en-US" b="1" i="1" dirty="0"/>
              <a:t>Wild Rice Harvesting</a:t>
            </a:r>
          </a:p>
        </p:txBody>
      </p:sp>
      <p:pic>
        <p:nvPicPr>
          <p:cNvPr id="8196" name="Picture 4" descr="Panel Discussion, University-Tribal Partnerships to Support Sovereignty and  Environmental Justice - Bell Museum">
            <a:extLst>
              <a:ext uri="{FF2B5EF4-FFF2-40B4-BE49-F238E27FC236}">
                <a16:creationId xmlns:a16="http://schemas.microsoft.com/office/drawing/2014/main" id="{23E167EF-2C27-67BF-FFAA-3009083F736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008" r="13482"/>
          <a:stretch/>
        </p:blipFill>
        <p:spPr bwMode="auto">
          <a:xfrm>
            <a:off x="3411562" y="1253403"/>
            <a:ext cx="2557467" cy="15186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00603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2626960" y="1887976"/>
            <a:ext cx="320685" cy="15299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Georgia"/>
            </a:endParaRPr>
          </a:p>
        </p:txBody>
      </p:sp>
      <p:sp>
        <p:nvSpPr>
          <p:cNvPr id="5" name="TextBox 4"/>
          <p:cNvSpPr txBox="1"/>
          <p:nvPr/>
        </p:nvSpPr>
        <p:spPr>
          <a:xfrm>
            <a:off x="1074213" y="393963"/>
            <a:ext cx="1258239" cy="369332"/>
          </a:xfrm>
          <a:prstGeom prst="rect">
            <a:avLst/>
          </a:prstGeom>
          <a:noFill/>
        </p:spPr>
        <p:txBody>
          <a:bodyPr wrap="square" rtlCol="0">
            <a:spAutoFit/>
          </a:bodyPr>
          <a:lstStyle/>
          <a:p>
            <a:pPr defTabSz="685800">
              <a:defRPr/>
            </a:pPr>
            <a:r>
              <a:rPr lang="en-US" b="1" dirty="0">
                <a:solidFill>
                  <a:srgbClr val="C00000"/>
                </a:solidFill>
                <a:latin typeface="Verdana" panose="020B0604030504040204" pitchFamily="34" charset="0"/>
                <a:ea typeface="Verdana" panose="020B0604030504040204" pitchFamily="34" charset="0"/>
              </a:rPr>
              <a:t>Activity</a:t>
            </a:r>
          </a:p>
        </p:txBody>
      </p:sp>
      <p:sp>
        <p:nvSpPr>
          <p:cNvPr id="6" name="TextBox 5"/>
          <p:cNvSpPr txBox="1"/>
          <p:nvPr/>
        </p:nvSpPr>
        <p:spPr>
          <a:xfrm>
            <a:off x="3302669" y="372830"/>
            <a:ext cx="2243241" cy="369332"/>
          </a:xfrm>
          <a:prstGeom prst="rect">
            <a:avLst/>
          </a:prstGeom>
          <a:noFill/>
        </p:spPr>
        <p:txBody>
          <a:bodyPr wrap="square" rtlCol="0">
            <a:spAutoFit/>
          </a:bodyPr>
          <a:lstStyle/>
          <a:p>
            <a:pPr algn="ctr" defTabSz="685800">
              <a:defRPr/>
            </a:pPr>
            <a:r>
              <a:rPr lang="en-US" b="1" dirty="0">
                <a:solidFill>
                  <a:srgbClr val="C00000"/>
                </a:solidFill>
                <a:latin typeface="Verdana" panose="020B0604030504040204" pitchFamily="34" charset="0"/>
                <a:ea typeface="Verdana" panose="020B0604030504040204" pitchFamily="34" charset="0"/>
              </a:rPr>
              <a:t>Being</a:t>
            </a:r>
          </a:p>
        </p:txBody>
      </p:sp>
      <p:sp>
        <p:nvSpPr>
          <p:cNvPr id="7" name="TextBox 6"/>
          <p:cNvSpPr txBox="1"/>
          <p:nvPr/>
        </p:nvSpPr>
        <p:spPr>
          <a:xfrm>
            <a:off x="6880031" y="335234"/>
            <a:ext cx="4734360" cy="369332"/>
          </a:xfrm>
          <a:prstGeom prst="rect">
            <a:avLst/>
          </a:prstGeom>
          <a:noFill/>
        </p:spPr>
        <p:txBody>
          <a:bodyPr wrap="square" rtlCol="0">
            <a:spAutoFit/>
          </a:bodyPr>
          <a:lstStyle/>
          <a:p>
            <a:pPr defTabSz="685800">
              <a:defRPr/>
            </a:pPr>
            <a:r>
              <a:rPr lang="en-US" b="1" dirty="0">
                <a:solidFill>
                  <a:srgbClr val="C00000"/>
                </a:solidFill>
                <a:latin typeface="Verdana" panose="020B0604030504040204" pitchFamily="34" charset="0"/>
                <a:ea typeface="Verdana" panose="020B0604030504040204" pitchFamily="34" charset="0"/>
              </a:rPr>
              <a:t>TEK, Place-based, SEK Evidence</a:t>
            </a:r>
          </a:p>
        </p:txBody>
      </p:sp>
      <p:cxnSp>
        <p:nvCxnSpPr>
          <p:cNvPr id="8" name="Straight Arrow Connector 7"/>
          <p:cNvCxnSpPr>
            <a:cxnSpLocks/>
            <a:stCxn id="12" idx="2"/>
          </p:cNvCxnSpPr>
          <p:nvPr/>
        </p:nvCxnSpPr>
        <p:spPr>
          <a:xfrm flipH="1">
            <a:off x="3971941" y="2312759"/>
            <a:ext cx="21396" cy="691827"/>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68731" y="3004586"/>
            <a:ext cx="2243241" cy="646331"/>
          </a:xfrm>
          <a:prstGeom prst="rect">
            <a:avLst/>
          </a:prstGeom>
          <a:noFill/>
          <a:ln>
            <a:solidFill>
              <a:srgbClr val="0000FF"/>
            </a:solidFill>
          </a:ln>
        </p:spPr>
        <p:txBody>
          <a:bodyPr wrap="square" rtlCol="0">
            <a:spAutoFit/>
          </a:bodyPr>
          <a:lstStyle/>
          <a:p>
            <a:pPr algn="ctr" defTabSz="685800">
              <a:defRPr/>
            </a:pPr>
            <a:r>
              <a:rPr lang="en-US" i="1" dirty="0">
                <a:solidFill>
                  <a:srgbClr val="0000FF"/>
                </a:solidFill>
                <a:ea typeface="Verdana" panose="020B0604030504040204" pitchFamily="34" charset="0"/>
                <a:cs typeface="Arial" panose="020B0604020202020204" pitchFamily="34" charset="0"/>
              </a:rPr>
              <a:t>Requires cool water habitats</a:t>
            </a:r>
          </a:p>
        </p:txBody>
      </p:sp>
      <p:sp>
        <p:nvSpPr>
          <p:cNvPr id="15" name="Right Arrow 14"/>
          <p:cNvSpPr/>
          <p:nvPr/>
        </p:nvSpPr>
        <p:spPr>
          <a:xfrm>
            <a:off x="4866600" y="1709120"/>
            <a:ext cx="558158" cy="16549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Georgia"/>
            </a:endParaRPr>
          </a:p>
        </p:txBody>
      </p:sp>
      <p:pic>
        <p:nvPicPr>
          <p:cNvPr id="12" name="Picture 11"/>
          <p:cNvPicPr>
            <a:picLocks noChangeAspect="1"/>
          </p:cNvPicPr>
          <p:nvPr/>
        </p:nvPicPr>
        <p:blipFill>
          <a:blip r:embed="rId2"/>
          <a:stretch>
            <a:fillRect/>
          </a:stretch>
        </p:blipFill>
        <p:spPr>
          <a:xfrm>
            <a:off x="3203899" y="1205189"/>
            <a:ext cx="1578876" cy="1107570"/>
          </a:xfrm>
          <a:prstGeom prst="rect">
            <a:avLst/>
          </a:prstGeom>
        </p:spPr>
      </p:pic>
      <p:pic>
        <p:nvPicPr>
          <p:cNvPr id="18" name="Picture 17"/>
          <p:cNvPicPr>
            <a:picLocks noChangeAspect="1"/>
          </p:cNvPicPr>
          <p:nvPr/>
        </p:nvPicPr>
        <p:blipFill rotWithShape="1">
          <a:blip r:embed="rId3"/>
          <a:srcRect l="29554" r="29502"/>
          <a:stretch/>
        </p:blipFill>
        <p:spPr>
          <a:xfrm>
            <a:off x="8958013" y="844785"/>
            <a:ext cx="3045360" cy="2059667"/>
          </a:xfrm>
          <a:prstGeom prst="rect">
            <a:avLst/>
          </a:prstGeom>
        </p:spPr>
      </p:pic>
      <p:pic>
        <p:nvPicPr>
          <p:cNvPr id="23" name="Picture 22"/>
          <p:cNvPicPr>
            <a:picLocks noChangeAspect="1"/>
          </p:cNvPicPr>
          <p:nvPr/>
        </p:nvPicPr>
        <p:blipFill rotWithShape="1">
          <a:blip r:embed="rId4"/>
          <a:srcRect l="8937" r="9181"/>
          <a:stretch/>
        </p:blipFill>
        <p:spPr>
          <a:xfrm>
            <a:off x="403401" y="1205189"/>
            <a:ext cx="2150516" cy="1477328"/>
          </a:xfrm>
          <a:prstGeom prst="rect">
            <a:avLst/>
          </a:prstGeom>
        </p:spPr>
      </p:pic>
      <p:sp>
        <p:nvSpPr>
          <p:cNvPr id="2" name="Rectangle 1"/>
          <p:cNvSpPr/>
          <p:nvPr/>
        </p:nvSpPr>
        <p:spPr>
          <a:xfrm>
            <a:off x="477994" y="4908398"/>
            <a:ext cx="6936109" cy="1077218"/>
          </a:xfrm>
          <a:prstGeom prst="rect">
            <a:avLst/>
          </a:prstGeom>
        </p:spPr>
        <p:txBody>
          <a:bodyPr wrap="square">
            <a:spAutoFit/>
          </a:bodyPr>
          <a:lstStyle/>
          <a:p>
            <a:r>
              <a:rPr lang="en-US" sz="1600" dirty="0">
                <a:latin typeface="Verdana" panose="020B0604030504040204" pitchFamily="34" charset="0"/>
                <a:ea typeface="Verdana" panose="020B0604030504040204" pitchFamily="34" charset="0"/>
              </a:rPr>
              <a:t>“</a:t>
            </a:r>
            <a:r>
              <a:rPr lang="en-US" sz="1600" i="1" dirty="0">
                <a:latin typeface="Verdana" panose="020B0604030504040204" pitchFamily="34" charset="0"/>
                <a:ea typeface="Verdana" panose="020B0604030504040204" pitchFamily="34" charset="0"/>
              </a:rPr>
              <a:t>As water temperatures get warmer, many (Wisconsin) lakes that currently can support natural walleye reproduction are unlikely to continue to have the thermal habitat conditions to do so</a:t>
            </a:r>
            <a:r>
              <a:rPr lang="en-US" sz="1600" dirty="0">
                <a:latin typeface="Verdana" panose="020B0604030504040204" pitchFamily="34" charset="0"/>
                <a:ea typeface="Verdana" panose="020B0604030504040204" pitchFamily="34" charset="0"/>
              </a:rPr>
              <a:t>.”  USGS report</a:t>
            </a:r>
          </a:p>
        </p:txBody>
      </p:sp>
      <p:sp>
        <p:nvSpPr>
          <p:cNvPr id="10" name="TextBox 9">
            <a:extLst>
              <a:ext uri="{FF2B5EF4-FFF2-40B4-BE49-F238E27FC236}">
                <a16:creationId xmlns:a16="http://schemas.microsoft.com/office/drawing/2014/main" id="{58A38FE3-6FD4-D4FA-B1DB-37E5953015A6}"/>
              </a:ext>
            </a:extLst>
          </p:cNvPr>
          <p:cNvSpPr txBox="1"/>
          <p:nvPr/>
        </p:nvSpPr>
        <p:spPr>
          <a:xfrm>
            <a:off x="8958013" y="3044671"/>
            <a:ext cx="3045360" cy="523220"/>
          </a:xfrm>
          <a:prstGeom prst="rect">
            <a:avLst/>
          </a:prstGeom>
          <a:noFill/>
        </p:spPr>
        <p:txBody>
          <a:bodyPr wrap="square" rtlCol="0">
            <a:spAutoFit/>
          </a:bodyPr>
          <a:lstStyle/>
          <a:p>
            <a:pPr algn="ctr"/>
            <a:r>
              <a:rPr lang="en-US" sz="1400" b="1" dirty="0"/>
              <a:t>Observed increase in bass (red) vs. walleye (green) in WI lakes</a:t>
            </a:r>
          </a:p>
        </p:txBody>
      </p:sp>
      <p:pic>
        <p:nvPicPr>
          <p:cNvPr id="11" name="Picture 10" descr="A graph showing a number of different colored lines&#10;&#10;Description automatically generated">
            <a:extLst>
              <a:ext uri="{FF2B5EF4-FFF2-40B4-BE49-F238E27FC236}">
                <a16:creationId xmlns:a16="http://schemas.microsoft.com/office/drawing/2014/main" id="{7638234D-1430-D4AF-623E-638F09576503}"/>
              </a:ext>
            </a:extLst>
          </p:cNvPr>
          <p:cNvPicPr>
            <a:picLocks noChangeAspect="1"/>
          </p:cNvPicPr>
          <p:nvPr/>
        </p:nvPicPr>
        <p:blipFill rotWithShape="1">
          <a:blip r:embed="rId5">
            <a:extLst>
              <a:ext uri="{28A0092B-C50C-407E-A947-70E740481C1C}">
                <a14:useLocalDpi xmlns:a14="http://schemas.microsoft.com/office/drawing/2010/main" val="0"/>
              </a:ext>
            </a:extLst>
          </a:blip>
          <a:srcRect t="54193" r="25308"/>
          <a:stretch/>
        </p:blipFill>
        <p:spPr>
          <a:xfrm>
            <a:off x="5685986" y="863816"/>
            <a:ext cx="2835826" cy="2250669"/>
          </a:xfrm>
          <a:prstGeom prst="rect">
            <a:avLst/>
          </a:prstGeom>
        </p:spPr>
      </p:pic>
      <p:sp>
        <p:nvSpPr>
          <p:cNvPr id="14" name="Oval 13">
            <a:extLst>
              <a:ext uri="{FF2B5EF4-FFF2-40B4-BE49-F238E27FC236}">
                <a16:creationId xmlns:a16="http://schemas.microsoft.com/office/drawing/2014/main" id="{AB221B73-B49D-7F63-0E37-FCDEB554C672}"/>
              </a:ext>
            </a:extLst>
          </p:cNvPr>
          <p:cNvSpPr/>
          <p:nvPr/>
        </p:nvSpPr>
        <p:spPr>
          <a:xfrm>
            <a:off x="5748174" y="872376"/>
            <a:ext cx="2514600" cy="28448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a:extLst>
              <a:ext uri="{FF2B5EF4-FFF2-40B4-BE49-F238E27FC236}">
                <a16:creationId xmlns:a16="http://schemas.microsoft.com/office/drawing/2014/main" id="{1F142494-DB59-D42C-1BF9-364D6AD4BE9D}"/>
              </a:ext>
            </a:extLst>
          </p:cNvPr>
          <p:cNvCxnSpPr>
            <a:cxnSpLocks/>
          </p:cNvCxnSpPr>
          <p:nvPr/>
        </p:nvCxnSpPr>
        <p:spPr>
          <a:xfrm>
            <a:off x="7796001" y="1014618"/>
            <a:ext cx="0" cy="1215056"/>
          </a:xfrm>
          <a:prstGeom prst="straightConnector1">
            <a:avLst/>
          </a:prstGeom>
          <a:ln w="31750">
            <a:solidFill>
              <a:srgbClr val="FF0000">
                <a:alpha val="99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5122" name="Picture 2">
            <a:extLst>
              <a:ext uri="{FF2B5EF4-FFF2-40B4-BE49-F238E27FC236}">
                <a16:creationId xmlns:a16="http://schemas.microsoft.com/office/drawing/2014/main" id="{44BFEE94-6BCD-3F98-1D67-E21D402A48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937" y="3792872"/>
            <a:ext cx="3761612" cy="2906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09507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19299" y="530503"/>
            <a:ext cx="2507716" cy="400110"/>
          </a:xfrm>
          <a:prstGeom prst="rect">
            <a:avLst/>
          </a:prstGeom>
          <a:noFill/>
        </p:spPr>
        <p:txBody>
          <a:bodyPr wrap="square" rtlCol="0">
            <a:spAutoFit/>
          </a:bodyPr>
          <a:lstStyle/>
          <a:p>
            <a:pPr algn="ctr"/>
            <a:r>
              <a:rPr lang="en-US" sz="2000" b="1" dirty="0">
                <a:solidFill>
                  <a:srgbClr val="C00000"/>
                </a:solidFill>
                <a:latin typeface="Verdana" panose="020B0604030504040204" pitchFamily="34" charset="0"/>
                <a:ea typeface="Verdana" panose="020B0604030504040204" pitchFamily="34" charset="0"/>
              </a:rPr>
              <a:t>Being/Habitat</a:t>
            </a:r>
          </a:p>
        </p:txBody>
      </p:sp>
      <p:cxnSp>
        <p:nvCxnSpPr>
          <p:cNvPr id="8" name="Straight Arrow Connector 7"/>
          <p:cNvCxnSpPr/>
          <p:nvPr/>
        </p:nvCxnSpPr>
        <p:spPr>
          <a:xfrm>
            <a:off x="3312263" y="3012234"/>
            <a:ext cx="0" cy="317701"/>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35870" y="3429000"/>
            <a:ext cx="3433632" cy="1477328"/>
          </a:xfrm>
          <a:prstGeom prst="rect">
            <a:avLst/>
          </a:prstGeom>
          <a:noFill/>
          <a:ln>
            <a:solidFill>
              <a:srgbClr val="0000FF"/>
            </a:solidFill>
          </a:ln>
        </p:spPr>
        <p:txBody>
          <a:bodyPr wrap="square" rtlCol="0">
            <a:spAutoFit/>
          </a:bodyPr>
          <a:lstStyle/>
          <a:p>
            <a:pPr algn="ctr"/>
            <a:r>
              <a:rPr lang="en-US" i="1" dirty="0">
                <a:solidFill>
                  <a:srgbClr val="0000FF"/>
                </a:solidFill>
                <a:cs typeface="Arial" panose="020B0604020202020204" pitchFamily="34" charset="0"/>
              </a:rPr>
              <a:t>Requires shoreline nesting sites with stable to moderate water level fluctuations. Warm temperatures increase black fly predation on chicks.</a:t>
            </a:r>
          </a:p>
        </p:txBody>
      </p:sp>
      <p:sp>
        <p:nvSpPr>
          <p:cNvPr id="15" name="Right Arrow 14"/>
          <p:cNvSpPr/>
          <p:nvPr/>
        </p:nvSpPr>
        <p:spPr>
          <a:xfrm>
            <a:off x="4482831" y="2273222"/>
            <a:ext cx="558158" cy="16549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3273" y="1636204"/>
            <a:ext cx="2061493" cy="1367458"/>
          </a:xfrm>
          <a:prstGeom prst="rect">
            <a:avLst/>
          </a:prstGeom>
          <a:ln>
            <a:noFill/>
          </a:ln>
          <a:effectLst>
            <a:softEdge rad="112500"/>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0832" y="1138264"/>
            <a:ext cx="2190151" cy="1465172"/>
          </a:xfrm>
          <a:prstGeom prst="rect">
            <a:avLst/>
          </a:prstGeom>
        </p:spPr>
      </p:pic>
      <p:sp>
        <p:nvSpPr>
          <p:cNvPr id="10" name="Rectangle 9"/>
          <p:cNvSpPr/>
          <p:nvPr/>
        </p:nvSpPr>
        <p:spPr>
          <a:xfrm>
            <a:off x="297178" y="5640734"/>
            <a:ext cx="8353893" cy="646331"/>
          </a:xfrm>
          <a:prstGeom prst="rect">
            <a:avLst/>
          </a:prstGeom>
        </p:spPr>
        <p:txBody>
          <a:bodyPr wrap="square">
            <a:spAutoFit/>
          </a:bodyPr>
          <a:lstStyle/>
          <a:p>
            <a:r>
              <a:rPr lang="en-US" b="1" i="1" dirty="0">
                <a:latin typeface="Verdana Pro" panose="020B0604030504040204" pitchFamily="34" charset="0"/>
              </a:rPr>
              <a:t>“I</a:t>
            </a:r>
            <a:r>
              <a:rPr lang="en-US" b="1" i="1" dirty="0">
                <a:latin typeface="Verdana Pro" panose="020B0604030504040204" pitchFamily="34" charset="0"/>
                <a:cs typeface="Arial" panose="020B0604020202020204" pitchFamily="34" charset="0"/>
              </a:rPr>
              <a:t>t looks all but certain that Minnesota will lose its iconic loons in summer by the end of the century.</a:t>
            </a:r>
            <a:r>
              <a:rPr lang="en-US" sz="1600" b="1" i="1" dirty="0">
                <a:latin typeface="Verdana Pro" panose="020B0604030504040204" pitchFamily="34" charset="0"/>
                <a:cs typeface="Arial" panose="020B0604020202020204" pitchFamily="34" charset="0"/>
              </a:rPr>
              <a:t>”-  </a:t>
            </a:r>
            <a:r>
              <a:rPr lang="en-US" sz="1600" i="1" dirty="0">
                <a:latin typeface="Verdana Pro" panose="020B0604030504040204" pitchFamily="34" charset="0"/>
                <a:cs typeface="Arial" panose="020B0604020202020204" pitchFamily="34" charset="0"/>
              </a:rPr>
              <a:t>Audubon climate model</a:t>
            </a:r>
          </a:p>
        </p:txBody>
      </p:sp>
      <p:sp>
        <p:nvSpPr>
          <p:cNvPr id="3" name="AutoShape 2" descr="United States of Climate Chang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United States of Climate Change"/>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 name="Picture 2" descr="News - The Loon Project">
            <a:extLst>
              <a:ext uri="{FF2B5EF4-FFF2-40B4-BE49-F238E27FC236}">
                <a16:creationId xmlns:a16="http://schemas.microsoft.com/office/drawing/2014/main" id="{3BC6E744-DE55-40B3-8602-36C2D9B0DE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6047" y="1512851"/>
            <a:ext cx="2110259" cy="15696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Right Arrow 14">
            <a:extLst>
              <a:ext uri="{FF2B5EF4-FFF2-40B4-BE49-F238E27FC236}">
                <a16:creationId xmlns:a16="http://schemas.microsoft.com/office/drawing/2014/main" id="{70204281-0084-401A-9756-86AFD1D1E709}"/>
              </a:ext>
            </a:extLst>
          </p:cNvPr>
          <p:cNvSpPr/>
          <p:nvPr/>
        </p:nvSpPr>
        <p:spPr>
          <a:xfrm>
            <a:off x="2164952" y="2273222"/>
            <a:ext cx="457459" cy="16549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TextBox 22">
            <a:extLst>
              <a:ext uri="{FF2B5EF4-FFF2-40B4-BE49-F238E27FC236}">
                <a16:creationId xmlns:a16="http://schemas.microsoft.com/office/drawing/2014/main" id="{9353BA27-15B0-4CA1-A2BA-E2D3FBF5114D}"/>
              </a:ext>
            </a:extLst>
          </p:cNvPr>
          <p:cNvSpPr txBox="1"/>
          <p:nvPr/>
        </p:nvSpPr>
        <p:spPr>
          <a:xfrm>
            <a:off x="297178" y="1023709"/>
            <a:ext cx="2280679" cy="369332"/>
          </a:xfrm>
          <a:prstGeom prst="rect">
            <a:avLst/>
          </a:prstGeom>
          <a:noFill/>
        </p:spPr>
        <p:txBody>
          <a:bodyPr wrap="square" rtlCol="0">
            <a:spAutoFit/>
          </a:bodyPr>
          <a:lstStyle/>
          <a:p>
            <a:r>
              <a:rPr lang="en-US" b="1" i="1" dirty="0"/>
              <a:t>Watching Loons</a:t>
            </a:r>
          </a:p>
        </p:txBody>
      </p:sp>
      <p:sp>
        <p:nvSpPr>
          <p:cNvPr id="25" name="TextBox 24">
            <a:extLst>
              <a:ext uri="{FF2B5EF4-FFF2-40B4-BE49-F238E27FC236}">
                <a16:creationId xmlns:a16="http://schemas.microsoft.com/office/drawing/2014/main" id="{449F4D9F-E18A-4A51-8A4F-98ABF3D55F58}"/>
              </a:ext>
            </a:extLst>
          </p:cNvPr>
          <p:cNvSpPr txBox="1"/>
          <p:nvPr/>
        </p:nvSpPr>
        <p:spPr>
          <a:xfrm>
            <a:off x="410966" y="571359"/>
            <a:ext cx="2257393" cy="400110"/>
          </a:xfrm>
          <a:prstGeom prst="rect">
            <a:avLst/>
          </a:prstGeom>
          <a:noFill/>
        </p:spPr>
        <p:txBody>
          <a:bodyPr wrap="square" rtlCol="0">
            <a:spAutoFit/>
          </a:bodyPr>
          <a:lstStyle/>
          <a:p>
            <a:pPr defTabSz="685800"/>
            <a:r>
              <a:rPr lang="en-US" sz="2000" b="1" dirty="0">
                <a:solidFill>
                  <a:srgbClr val="C00000"/>
                </a:solidFill>
                <a:latin typeface="Verdana" panose="020B0604030504040204" pitchFamily="34" charset="0"/>
                <a:ea typeface="Verdana" panose="020B0604030504040204" pitchFamily="34" charset="0"/>
                <a:cs typeface="Arial" panose="020B0604020202020204" pitchFamily="34" charset="0"/>
              </a:rPr>
              <a:t>Activity</a:t>
            </a:r>
          </a:p>
        </p:txBody>
      </p:sp>
      <p:pic>
        <p:nvPicPr>
          <p:cNvPr id="26" name="Picture 25" descr="Chart, bar chart&#10;&#10;Description automatically generated">
            <a:extLst>
              <a:ext uri="{FF2B5EF4-FFF2-40B4-BE49-F238E27FC236}">
                <a16:creationId xmlns:a16="http://schemas.microsoft.com/office/drawing/2014/main" id="{9FA6EC9F-7380-4794-BDCC-D51AFA97F2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6867" r="28239"/>
          <a:stretch/>
        </p:blipFill>
        <p:spPr>
          <a:xfrm>
            <a:off x="5169502" y="1199291"/>
            <a:ext cx="3441295" cy="2056223"/>
          </a:xfrm>
          <a:prstGeom prst="rect">
            <a:avLst/>
          </a:prstGeom>
        </p:spPr>
      </p:pic>
      <p:sp>
        <p:nvSpPr>
          <p:cNvPr id="27" name="Oval 26">
            <a:extLst>
              <a:ext uri="{FF2B5EF4-FFF2-40B4-BE49-F238E27FC236}">
                <a16:creationId xmlns:a16="http://schemas.microsoft.com/office/drawing/2014/main" id="{24052404-D182-4B3D-9011-699E1345351B}"/>
              </a:ext>
            </a:extLst>
          </p:cNvPr>
          <p:cNvSpPr/>
          <p:nvPr/>
        </p:nvSpPr>
        <p:spPr>
          <a:xfrm>
            <a:off x="5565692" y="1286543"/>
            <a:ext cx="2319823" cy="1567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Arrow Connector 28">
            <a:extLst>
              <a:ext uri="{FF2B5EF4-FFF2-40B4-BE49-F238E27FC236}">
                <a16:creationId xmlns:a16="http://schemas.microsoft.com/office/drawing/2014/main" id="{B0999217-2FAC-42C9-A5C1-9199B9D375BA}"/>
              </a:ext>
            </a:extLst>
          </p:cNvPr>
          <p:cNvCxnSpPr>
            <a:cxnSpLocks/>
          </p:cNvCxnSpPr>
          <p:nvPr/>
        </p:nvCxnSpPr>
        <p:spPr>
          <a:xfrm>
            <a:off x="7450944" y="1442573"/>
            <a:ext cx="0" cy="8773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2355D686-4828-4286-E432-1B86E2C62869}"/>
              </a:ext>
            </a:extLst>
          </p:cNvPr>
          <p:cNvPicPr>
            <a:picLocks noChangeAspect="1"/>
          </p:cNvPicPr>
          <p:nvPr/>
        </p:nvPicPr>
        <p:blipFill>
          <a:blip r:embed="rId6"/>
          <a:stretch>
            <a:fillRect/>
          </a:stretch>
        </p:blipFill>
        <p:spPr>
          <a:xfrm>
            <a:off x="8900674" y="3101888"/>
            <a:ext cx="2983400" cy="2305354"/>
          </a:xfrm>
          <a:prstGeom prst="rect">
            <a:avLst/>
          </a:prstGeom>
        </p:spPr>
      </p:pic>
      <p:sp>
        <p:nvSpPr>
          <p:cNvPr id="11" name="TextBox 10">
            <a:extLst>
              <a:ext uri="{FF2B5EF4-FFF2-40B4-BE49-F238E27FC236}">
                <a16:creationId xmlns:a16="http://schemas.microsoft.com/office/drawing/2014/main" id="{A01C19D8-36CF-BA51-9C36-6BE42BEB2B27}"/>
              </a:ext>
            </a:extLst>
          </p:cNvPr>
          <p:cNvSpPr txBox="1"/>
          <p:nvPr/>
        </p:nvSpPr>
        <p:spPr>
          <a:xfrm>
            <a:off x="7171992" y="462756"/>
            <a:ext cx="43289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Arial" panose="020B0604020202020204" pitchFamily="34" charset="0"/>
              </a:rPr>
              <a:t>TEK, Place-based,</a:t>
            </a:r>
            <a:r>
              <a:rPr kumimoji="0" lang="en-US" sz="1800" b="1" i="0" u="none" strike="noStrike" kern="1200" cap="none" spc="0" normalizeH="0" noProof="0" dirty="0">
                <a:ln>
                  <a:noFill/>
                </a:ln>
                <a:solidFill>
                  <a:srgbClr val="C00000"/>
                </a:solidFill>
                <a:effectLst/>
                <a:uLnTx/>
                <a:uFillTx/>
                <a:latin typeface="Verdana" panose="020B0604030504040204" pitchFamily="34" charset="0"/>
                <a:ea typeface="Verdana" panose="020B0604030504040204" pitchFamily="34" charset="0"/>
                <a:cs typeface="Arial" panose="020B0604020202020204" pitchFamily="34" charset="0"/>
              </a:rPr>
              <a:t> </a:t>
            </a:r>
            <a:r>
              <a:rPr lang="en-US" b="1" dirty="0">
                <a:solidFill>
                  <a:srgbClr val="C00000"/>
                </a:solidFill>
                <a:latin typeface="Verdana" panose="020B0604030504040204" pitchFamily="34" charset="0"/>
                <a:ea typeface="Verdana" panose="020B0604030504040204" pitchFamily="34" charset="0"/>
                <a:cs typeface="Arial" panose="020B0604020202020204" pitchFamily="34" charset="0"/>
              </a:rPr>
              <a:t>SEK </a:t>
            </a:r>
            <a:r>
              <a:rPr kumimoji="0" lang="en-US" sz="18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Arial" panose="020B0604020202020204" pitchFamily="34" charset="0"/>
              </a:rPr>
              <a:t>Evidence</a:t>
            </a:r>
          </a:p>
        </p:txBody>
      </p:sp>
    </p:spTree>
    <p:extLst>
      <p:ext uri="{BB962C8B-B14F-4D97-AF65-F5344CB8AC3E}">
        <p14:creationId xmlns:p14="http://schemas.microsoft.com/office/powerpoint/2010/main" val="286105444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42836" y="853423"/>
            <a:ext cx="189175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“Habitat”</a:t>
            </a:r>
          </a:p>
        </p:txBody>
      </p:sp>
      <p:sp>
        <p:nvSpPr>
          <p:cNvPr id="7" name="TextBox 6"/>
          <p:cNvSpPr txBox="1"/>
          <p:nvPr/>
        </p:nvSpPr>
        <p:spPr>
          <a:xfrm>
            <a:off x="6799112" y="717221"/>
            <a:ext cx="48517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Place-based and SEK Evidence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(no TEK applicable)</a:t>
            </a:r>
          </a:p>
        </p:txBody>
      </p:sp>
      <p:cxnSp>
        <p:nvCxnSpPr>
          <p:cNvPr id="8" name="Straight Arrow Connector 7"/>
          <p:cNvCxnSpPr/>
          <p:nvPr/>
        </p:nvCxnSpPr>
        <p:spPr>
          <a:xfrm>
            <a:off x="5041864" y="3034576"/>
            <a:ext cx="3089" cy="49262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920632" y="3593295"/>
            <a:ext cx="2366275" cy="923330"/>
          </a:xfrm>
          <a:prstGeom prst="rect">
            <a:avLst/>
          </a:prstGeom>
          <a:noFill/>
          <a:ln>
            <a:solidFill>
              <a:srgbClr val="0000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a:ln>
                  <a:noFill/>
                </a:ln>
                <a:solidFill>
                  <a:srgbClr val="0000FF"/>
                </a:solidFill>
                <a:effectLst/>
                <a:uLnTx/>
                <a:uFillTx/>
                <a:latin typeface="Calibri" panose="020F0502020204030204"/>
                <a:ea typeface="Verdana" panose="020B0604030504040204" pitchFamily="34" charset="0"/>
              </a:rPr>
              <a:t>Ideal temperatures for running are between 44° F and 59° F</a:t>
            </a:r>
            <a:r>
              <a:rPr kumimoji="0" lang="en-US" sz="1800" i="1" u="none" strike="noStrike" kern="1200" cap="none" spc="0" normalizeH="0" baseline="0" noProof="0" dirty="0">
                <a:ln>
                  <a:noFill/>
                </a:ln>
                <a:solidFill>
                  <a:srgbClr val="0000FF"/>
                </a:solidFill>
                <a:effectLst/>
                <a:uLnTx/>
                <a:uFillTx/>
                <a:latin typeface="Calibri" panose="020F0502020204030204"/>
                <a:ea typeface="Verdana" panose="020B0604030504040204" pitchFamily="34" charset="0"/>
                <a:cs typeface="Arial" panose="020B0604020202020204" pitchFamily="34" charset="0"/>
              </a:rPr>
              <a:t> (°F)</a:t>
            </a:r>
            <a:endParaRPr kumimoji="0" lang="en-US" sz="1800" i="1" u="none" strike="noStrike" kern="1200" cap="none" spc="0" normalizeH="0" baseline="0" noProof="0" dirty="0">
              <a:ln>
                <a:noFill/>
              </a:ln>
              <a:solidFill>
                <a:srgbClr val="0000FF"/>
              </a:solidFill>
              <a:effectLst/>
              <a:uLnTx/>
              <a:uFillTx/>
              <a:latin typeface="Calibri" panose="020F0502020204030204"/>
              <a:ea typeface="Verdana" panose="020B0604030504040204" pitchFamily="34" charset="0"/>
            </a:endParaRPr>
          </a:p>
        </p:txBody>
      </p:sp>
      <p:sp>
        <p:nvSpPr>
          <p:cNvPr id="15" name="Right Arrow 14"/>
          <p:cNvSpPr/>
          <p:nvPr/>
        </p:nvSpPr>
        <p:spPr>
          <a:xfrm>
            <a:off x="6420766" y="2218943"/>
            <a:ext cx="380477" cy="26468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45774" y="4952298"/>
            <a:ext cx="6083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How could climate change affect summer recreation and athletic events?</a:t>
            </a:r>
          </a:p>
        </p:txBody>
      </p:sp>
      <p:sp>
        <p:nvSpPr>
          <p:cNvPr id="14" name="Right Arrow 13"/>
          <p:cNvSpPr/>
          <p:nvPr/>
        </p:nvSpPr>
        <p:spPr>
          <a:xfrm flipV="1">
            <a:off x="2998595" y="2195691"/>
            <a:ext cx="567071" cy="31118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848233" y="750267"/>
            <a:ext cx="1467464"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Activity</a:t>
            </a: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873" y="1566819"/>
            <a:ext cx="2820183" cy="1880122"/>
          </a:xfrm>
          <a:prstGeom prst="rect">
            <a:avLst/>
          </a:prstGeom>
          <a:ln>
            <a:noFill/>
          </a:ln>
          <a:effectLst>
            <a:softEdge rad="112500"/>
          </a:effectLst>
        </p:spPr>
      </p:pic>
      <p:pic>
        <p:nvPicPr>
          <p:cNvPr id="2052" name="Picture 4" descr="Premium Photo | Athlete running on the road trail in sunset training for  marathon and fitness. motion blur of woman exercising outdoo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7433" y="1506069"/>
            <a:ext cx="2602563" cy="17378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 descr="A map of the united states&#10;&#10;Description automatically generated with medium confidence">
            <a:extLst>
              <a:ext uri="{FF2B5EF4-FFF2-40B4-BE49-F238E27FC236}">
                <a16:creationId xmlns:a16="http://schemas.microsoft.com/office/drawing/2014/main" id="{5D1AAB8C-FB5E-5DB7-C4B8-918DE7C2B75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3882" y="3770616"/>
            <a:ext cx="3766607" cy="2910412"/>
          </a:xfrm>
          <a:prstGeom prst="rect">
            <a:avLst/>
          </a:prstGeom>
          <a:noFill/>
          <a:ln>
            <a:noFill/>
          </a:ln>
        </p:spPr>
      </p:pic>
      <p:pic>
        <p:nvPicPr>
          <p:cNvPr id="3" name="Picture 2" descr="Running Doc: Preventing heat stroke is up to the runner and the race  organizers - New York Daily News">
            <a:extLst>
              <a:ext uri="{FF2B5EF4-FFF2-40B4-BE49-F238E27FC236}">
                <a16:creationId xmlns:a16="http://schemas.microsoft.com/office/drawing/2014/main" id="{2784DD64-CC4F-2FD5-FA2A-F81F5CE109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5373" y="1399704"/>
            <a:ext cx="2932881" cy="19505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534983B-FC65-423C-56FB-90E6D67518C3}"/>
              </a:ext>
            </a:extLst>
          </p:cNvPr>
          <p:cNvSpPr txBox="1"/>
          <p:nvPr/>
        </p:nvSpPr>
        <p:spPr>
          <a:xfrm>
            <a:off x="720085" y="6095857"/>
            <a:ext cx="6506402" cy="646331"/>
          </a:xfrm>
          <a:prstGeom prst="rect">
            <a:avLst/>
          </a:prstGeom>
          <a:noFill/>
        </p:spPr>
        <p:txBody>
          <a:bodyPr wrap="square" rtlCol="0">
            <a:spAutoFit/>
          </a:bodyPr>
          <a:lstStyle/>
          <a:p>
            <a:r>
              <a:rPr lang="en-US" dirty="0">
                <a:latin typeface="Verdana Pro" panose="020B0604030504040204" pitchFamily="34" charset="0"/>
              </a:rPr>
              <a:t>This example shows how the G-WOW model can be applied using only place-based and SEK evidence.</a:t>
            </a:r>
          </a:p>
        </p:txBody>
      </p:sp>
    </p:spTree>
    <p:extLst>
      <p:ext uri="{BB962C8B-B14F-4D97-AF65-F5344CB8AC3E}">
        <p14:creationId xmlns:p14="http://schemas.microsoft.com/office/powerpoint/2010/main" val="238525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60681" y="445801"/>
            <a:ext cx="211776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Arial" panose="020B0604020202020204" pitchFamily="34" charset="0"/>
              </a:rPr>
              <a:t>Being/Habitat</a:t>
            </a:r>
          </a:p>
        </p:txBody>
      </p:sp>
      <p:sp>
        <p:nvSpPr>
          <p:cNvPr id="7" name="TextBox 6"/>
          <p:cNvSpPr txBox="1"/>
          <p:nvPr/>
        </p:nvSpPr>
        <p:spPr>
          <a:xfrm>
            <a:off x="7234481" y="382000"/>
            <a:ext cx="43289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Arial" panose="020B0604020202020204" pitchFamily="34" charset="0"/>
              </a:rPr>
              <a:t>TEK, Place-based,</a:t>
            </a:r>
            <a:r>
              <a:rPr kumimoji="0" lang="en-US" sz="1800" b="1" i="0" u="none" strike="noStrike" kern="1200" cap="none" spc="0" normalizeH="0" noProof="0" dirty="0">
                <a:ln>
                  <a:noFill/>
                </a:ln>
                <a:solidFill>
                  <a:srgbClr val="C00000"/>
                </a:solidFill>
                <a:effectLst/>
                <a:uLnTx/>
                <a:uFillTx/>
                <a:latin typeface="Verdana" panose="020B0604030504040204" pitchFamily="34" charset="0"/>
                <a:ea typeface="Verdana" panose="020B0604030504040204" pitchFamily="34" charset="0"/>
                <a:cs typeface="Arial" panose="020B0604020202020204" pitchFamily="34" charset="0"/>
              </a:rPr>
              <a:t> </a:t>
            </a:r>
            <a:r>
              <a:rPr lang="en-US" b="1" dirty="0">
                <a:solidFill>
                  <a:srgbClr val="C00000"/>
                </a:solidFill>
                <a:latin typeface="Verdana" panose="020B0604030504040204" pitchFamily="34" charset="0"/>
                <a:ea typeface="Verdana" panose="020B0604030504040204" pitchFamily="34" charset="0"/>
                <a:cs typeface="Arial" panose="020B0604020202020204" pitchFamily="34" charset="0"/>
              </a:rPr>
              <a:t>SEK </a:t>
            </a:r>
            <a:r>
              <a:rPr kumimoji="0" lang="en-US" sz="18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Arial" panose="020B0604020202020204" pitchFamily="34" charset="0"/>
              </a:rPr>
              <a:t>Evidence</a:t>
            </a:r>
          </a:p>
        </p:txBody>
      </p:sp>
      <p:cxnSp>
        <p:nvCxnSpPr>
          <p:cNvPr id="8" name="Straight Arrow Connector 7"/>
          <p:cNvCxnSpPr/>
          <p:nvPr/>
        </p:nvCxnSpPr>
        <p:spPr>
          <a:xfrm>
            <a:off x="4217051" y="2960814"/>
            <a:ext cx="4118" cy="656827"/>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697830" y="3617641"/>
            <a:ext cx="3268945" cy="1200329"/>
          </a:xfrm>
          <a:prstGeom prst="rect">
            <a:avLst/>
          </a:prstGeom>
          <a:no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i="1" dirty="0">
                <a:solidFill>
                  <a:srgbClr val="0000FF"/>
                </a:solidFill>
                <a:latin typeface="Calibri" panose="020F0502020204030204" pitchFamily="34" charset="0"/>
                <a:cs typeface="Calibri" panose="020F0502020204030204" pitchFamily="34" charset="0"/>
              </a:rPr>
              <a:t>White tail deer (</a:t>
            </a:r>
            <a:r>
              <a:rPr lang="en-US" i="1" dirty="0" err="1">
                <a:solidFill>
                  <a:srgbClr val="0000FF"/>
                </a:solidFill>
                <a:latin typeface="Calibri" panose="020F0502020204030204" pitchFamily="34" charset="0"/>
                <a:cs typeface="Calibri" panose="020F0502020204030204" pitchFamily="34" charset="0"/>
              </a:rPr>
              <a:t>Waawaashkeshi</a:t>
            </a:r>
            <a:r>
              <a:rPr lang="en-US" i="1" dirty="0">
                <a:solidFill>
                  <a:srgbClr val="0000FF"/>
                </a:solidFill>
                <a:latin typeface="Calibri" panose="020F0502020204030204" pitchFamily="34" charset="0"/>
                <a:cs typeface="Calibri" panose="020F0502020204030204" pitchFamily="34" charset="0"/>
              </a:rPr>
              <a:t>) are h</a:t>
            </a:r>
            <a:r>
              <a:rPr kumimoji="0" lang="en-US" sz="1800" b="0" i="1"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ighly adaptable to a variety of habitats. </a:t>
            </a:r>
            <a:r>
              <a:rPr lang="en-US" i="1" dirty="0">
                <a:solidFill>
                  <a:srgbClr val="0000FF"/>
                </a:solidFill>
                <a:latin typeface="Calibri" panose="020F0502020204030204" pitchFamily="34" charset="0"/>
                <a:cs typeface="Calibri" panose="020F0502020204030204" pitchFamily="34" charset="0"/>
              </a:rPr>
              <a:t>W</a:t>
            </a:r>
            <a:r>
              <a:rPr kumimoji="0" lang="en-US" sz="1800" b="0" i="1"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armer winters reduce energy loss and stress</a:t>
            </a:r>
          </a:p>
        </p:txBody>
      </p:sp>
      <p:sp>
        <p:nvSpPr>
          <p:cNvPr id="15" name="Right Arrow 14"/>
          <p:cNvSpPr/>
          <p:nvPr/>
        </p:nvSpPr>
        <p:spPr>
          <a:xfrm>
            <a:off x="5153348" y="1818648"/>
            <a:ext cx="744211" cy="22066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9287" y="1281289"/>
            <a:ext cx="1575356" cy="162925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0839" y="1022259"/>
            <a:ext cx="2570118" cy="1654514"/>
          </a:xfrm>
          <a:prstGeom prst="rect">
            <a:avLst/>
          </a:prstGeom>
        </p:spPr>
      </p:pic>
      <p:sp>
        <p:nvSpPr>
          <p:cNvPr id="5" name="AutoShape 2" descr="https://dnr.wi.gov/wideermetrics/ChartImg.axd?i=charts_1/chart_1_4.png&amp;g=4c17d2f8fc4b42b09580182549d8d759"/>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p:cNvSpPr txBox="1"/>
          <p:nvPr/>
        </p:nvSpPr>
        <p:spPr>
          <a:xfrm>
            <a:off x="788362" y="445801"/>
            <a:ext cx="12675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Arial" panose="020B0604020202020204" pitchFamily="34" charset="0"/>
              </a:rPr>
              <a:t>Activity</a:t>
            </a:r>
          </a:p>
        </p:txBody>
      </p:sp>
      <p:sp>
        <p:nvSpPr>
          <p:cNvPr id="19" name="Right Arrow 18"/>
          <p:cNvSpPr/>
          <p:nvPr/>
        </p:nvSpPr>
        <p:spPr>
          <a:xfrm>
            <a:off x="2467022" y="1804197"/>
            <a:ext cx="744211" cy="22066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213" t="53939" r="52135" b="13400"/>
          <a:stretch/>
        </p:blipFill>
        <p:spPr>
          <a:xfrm>
            <a:off x="5966775" y="1174421"/>
            <a:ext cx="3040938" cy="1381144"/>
          </a:xfrm>
          <a:prstGeom prst="rect">
            <a:avLst/>
          </a:prstGeom>
        </p:spPr>
      </p:pic>
      <p:sp>
        <p:nvSpPr>
          <p:cNvPr id="11" name="Oval 10"/>
          <p:cNvSpPr/>
          <p:nvPr/>
        </p:nvSpPr>
        <p:spPr>
          <a:xfrm>
            <a:off x="5813649" y="1182982"/>
            <a:ext cx="2873744" cy="559974"/>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4" name="Curved Connector 13"/>
          <p:cNvCxnSpPr/>
          <p:nvPr/>
        </p:nvCxnSpPr>
        <p:spPr>
          <a:xfrm>
            <a:off x="6737952" y="1695560"/>
            <a:ext cx="993058" cy="518593"/>
          </a:xfrm>
          <a:prstGeom prst="curved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00880" y="5823839"/>
            <a:ext cx="93675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How will climate change affect the sustainability of this being?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Are there any limiting factors that could affect it?</a:t>
            </a:r>
          </a:p>
        </p:txBody>
      </p:sp>
      <p:pic>
        <p:nvPicPr>
          <p:cNvPr id="22" name="Picture 21"/>
          <p:cNvPicPr>
            <a:picLocks noChangeAspect="1"/>
          </p:cNvPicPr>
          <p:nvPr/>
        </p:nvPicPr>
        <p:blipFill>
          <a:blip r:embed="rId5"/>
          <a:stretch>
            <a:fillRect/>
          </a:stretch>
        </p:blipFill>
        <p:spPr>
          <a:xfrm>
            <a:off x="8809366" y="2803244"/>
            <a:ext cx="3273063" cy="2528952"/>
          </a:xfrm>
          <a:prstGeom prst="rect">
            <a:avLst/>
          </a:prstGeom>
        </p:spPr>
      </p:pic>
      <p:sp>
        <p:nvSpPr>
          <p:cNvPr id="10" name="TextBox 9">
            <a:extLst>
              <a:ext uri="{FF2B5EF4-FFF2-40B4-BE49-F238E27FC236}">
                <a16:creationId xmlns:a16="http://schemas.microsoft.com/office/drawing/2014/main" id="{78D229F7-87FA-98C2-F768-6B3C8EFF911A}"/>
              </a:ext>
            </a:extLst>
          </p:cNvPr>
          <p:cNvSpPr txBox="1"/>
          <p:nvPr/>
        </p:nvSpPr>
        <p:spPr>
          <a:xfrm>
            <a:off x="625753" y="869561"/>
            <a:ext cx="1803843" cy="367849"/>
          </a:xfrm>
          <a:prstGeom prst="rect">
            <a:avLst/>
          </a:prstGeom>
          <a:noFill/>
        </p:spPr>
        <p:txBody>
          <a:bodyPr wrap="square" rtlCol="0">
            <a:spAutoFit/>
          </a:bodyPr>
          <a:lstStyle/>
          <a:p>
            <a:r>
              <a:rPr lang="en-US" b="1" i="1" dirty="0"/>
              <a:t>Deer Hunting</a:t>
            </a:r>
          </a:p>
        </p:txBody>
      </p:sp>
      <p:pic>
        <p:nvPicPr>
          <p:cNvPr id="12" name="Picture 11">
            <a:extLst>
              <a:ext uri="{FF2B5EF4-FFF2-40B4-BE49-F238E27FC236}">
                <a16:creationId xmlns:a16="http://schemas.microsoft.com/office/drawing/2014/main" id="{DF8D7790-CA69-EA5F-3DAE-A7D67BC06BA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666" b="13333"/>
          <a:stretch/>
        </p:blipFill>
        <p:spPr>
          <a:xfrm>
            <a:off x="590571" y="1401436"/>
            <a:ext cx="1762197" cy="1857564"/>
          </a:xfrm>
          <a:prstGeom prst="rect">
            <a:avLst/>
          </a:prstGeom>
        </p:spPr>
      </p:pic>
    </p:spTree>
    <p:extLst>
      <p:ext uri="{BB962C8B-B14F-4D97-AF65-F5344CB8AC3E}">
        <p14:creationId xmlns:p14="http://schemas.microsoft.com/office/powerpoint/2010/main" val="272162475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D8BB20-CE38-90CA-DB42-2FEC151E6C93}"/>
              </a:ext>
            </a:extLst>
          </p:cNvPr>
          <p:cNvSpPr txBox="1"/>
          <p:nvPr/>
        </p:nvSpPr>
        <p:spPr>
          <a:xfrm>
            <a:off x="1698171" y="446315"/>
            <a:ext cx="9307286" cy="1477328"/>
          </a:xfrm>
          <a:prstGeom prst="rect">
            <a:avLst/>
          </a:prstGeom>
          <a:noFill/>
        </p:spPr>
        <p:txBody>
          <a:bodyPr wrap="square" rtlCol="0">
            <a:spAutoFit/>
          </a:bodyPr>
          <a:lstStyle/>
          <a:p>
            <a:pPr algn="ctr"/>
            <a:r>
              <a:rPr lang="en-US" b="1" dirty="0">
                <a:latin typeface="Verdana Pro" panose="020B0604030504040204" pitchFamily="34" charset="0"/>
              </a:rPr>
              <a:t>The G-WOW Model is a methodology for integrating indigenous Traditional Ecological Knowledge (TEK), place-based knowledge, and scientific ecological knowledge (SEK) to increase climate awareness </a:t>
            </a:r>
          </a:p>
          <a:p>
            <a:pPr algn="ctr"/>
            <a:r>
              <a:rPr lang="en-US" b="1" dirty="0">
                <a:latin typeface="Verdana Pro" panose="020B0604030504040204" pitchFamily="34" charset="0"/>
              </a:rPr>
              <a:t>for people of all cultures and location </a:t>
            </a:r>
          </a:p>
          <a:p>
            <a:pPr algn="ctr"/>
            <a:r>
              <a:rPr lang="en-US" b="1" dirty="0">
                <a:latin typeface="Verdana Pro" panose="020B0604030504040204" pitchFamily="34" charset="0"/>
              </a:rPr>
              <a:t>to promote climate action. </a:t>
            </a:r>
          </a:p>
        </p:txBody>
      </p:sp>
      <p:pic>
        <p:nvPicPr>
          <p:cNvPr id="4" name="Picture 3" descr="A diagram of different stages of life cycle&#10;&#10;Description automatically generated">
            <a:extLst>
              <a:ext uri="{FF2B5EF4-FFF2-40B4-BE49-F238E27FC236}">
                <a16:creationId xmlns:a16="http://schemas.microsoft.com/office/drawing/2014/main" id="{70AF6945-0B15-349F-0834-E4A1C988F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9828" y="2824323"/>
            <a:ext cx="2383971" cy="23839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28271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24185" y="736670"/>
            <a:ext cx="254426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Verdana Pro" panose="020B0604030504040204" pitchFamily="34" charset="0"/>
                <a:ea typeface="+mn-ea"/>
                <a:cs typeface="+mn-cs"/>
              </a:rPr>
              <a:t>Being</a:t>
            </a:r>
          </a:p>
        </p:txBody>
      </p:sp>
      <p:sp>
        <p:nvSpPr>
          <p:cNvPr id="7" name="TextBox 6"/>
          <p:cNvSpPr txBox="1"/>
          <p:nvPr/>
        </p:nvSpPr>
        <p:spPr>
          <a:xfrm>
            <a:off x="6400800" y="713323"/>
            <a:ext cx="52862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Verdana Pro" panose="020B0604030504040204" pitchFamily="34" charset="0"/>
                <a:ea typeface="+mn-ea"/>
                <a:cs typeface="Calibri" panose="020F0502020204030204" pitchFamily="34" charset="0"/>
              </a:rPr>
              <a:t>TEK, Place-based, SEK Evidence</a:t>
            </a:r>
          </a:p>
        </p:txBody>
      </p:sp>
      <p:cxnSp>
        <p:nvCxnSpPr>
          <p:cNvPr id="8" name="Straight Arrow Connector 7"/>
          <p:cNvCxnSpPr/>
          <p:nvPr/>
        </p:nvCxnSpPr>
        <p:spPr>
          <a:xfrm flipH="1">
            <a:off x="1986720" y="3148638"/>
            <a:ext cx="1" cy="417113"/>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2875" y="3564554"/>
            <a:ext cx="2232623" cy="1477328"/>
          </a:xfrm>
          <a:prstGeom prst="rect">
            <a:avLst/>
          </a:prstGeom>
          <a:noFill/>
          <a:ln>
            <a:solidFill>
              <a:srgbClr val="0000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i="1" dirty="0" err="1">
                <a:solidFill>
                  <a:srgbClr val="0000FF"/>
                </a:solidFill>
                <a:latin typeface="Calibri" panose="020F0502020204030204" pitchFamily="34" charset="0"/>
                <a:cs typeface="Calibri" panose="020F0502020204030204" pitchFamily="34" charset="0"/>
              </a:rPr>
              <a:t>Wabooz</a:t>
            </a:r>
            <a:r>
              <a:rPr lang="en-US" i="1" dirty="0">
                <a:solidFill>
                  <a:srgbClr val="0000FF"/>
                </a:solidFill>
                <a:latin typeface="Calibri" panose="020F0502020204030204" pitchFamily="34" charset="0"/>
                <a:cs typeface="Calibri" panose="020F0502020204030204" pitchFamily="34" charset="0"/>
              </a:rPr>
              <a:t>, the Snowshoe hare r</a:t>
            </a:r>
            <a:r>
              <a:rPr kumimoji="0" lang="en-US" sz="1800" b="0" i="1"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equires</a:t>
            </a:r>
            <a:r>
              <a:rPr kumimoji="0" lang="en-US" sz="1800" b="0" i="1"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snowy habitats  for winter camouflage </a:t>
            </a:r>
          </a:p>
        </p:txBody>
      </p:sp>
      <p:sp>
        <p:nvSpPr>
          <p:cNvPr id="15" name="Right Arrow 14"/>
          <p:cNvSpPr/>
          <p:nvPr/>
        </p:nvSpPr>
        <p:spPr>
          <a:xfrm>
            <a:off x="3268450" y="2168666"/>
            <a:ext cx="1357422" cy="478461"/>
          </a:xfrm>
          <a:prstGeom prst="rightArrow">
            <a:avLst>
              <a:gd name="adj1" fmla="val 30696"/>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619" y="1234000"/>
            <a:ext cx="2804322" cy="2032117"/>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2062" y="1532437"/>
            <a:ext cx="3039491" cy="2032117"/>
          </a:xfrm>
          <a:prstGeom prst="rect">
            <a:avLst/>
          </a:prstGeom>
        </p:spPr>
      </p:pic>
      <p:sp>
        <p:nvSpPr>
          <p:cNvPr id="5" name="Oval 4"/>
          <p:cNvSpPr/>
          <p:nvPr/>
        </p:nvSpPr>
        <p:spPr>
          <a:xfrm>
            <a:off x="5012062" y="1577334"/>
            <a:ext cx="3241452" cy="41036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1" name="Curved Connector 10"/>
          <p:cNvCxnSpPr/>
          <p:nvPr/>
        </p:nvCxnSpPr>
        <p:spPr>
          <a:xfrm rot="5400000">
            <a:off x="7156708" y="2444738"/>
            <a:ext cx="1106489" cy="207513"/>
          </a:xfrm>
          <a:prstGeom prst="curvedConnector3">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733787" y="2963972"/>
            <a:ext cx="26815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Phenology Miss-Match</a:t>
            </a:r>
          </a:p>
        </p:txBody>
      </p:sp>
      <p:sp>
        <p:nvSpPr>
          <p:cNvPr id="12" name="TextBox 11">
            <a:extLst>
              <a:ext uri="{FF2B5EF4-FFF2-40B4-BE49-F238E27FC236}">
                <a16:creationId xmlns:a16="http://schemas.microsoft.com/office/drawing/2014/main" id="{0FE58787-271C-89F6-DD5E-D201500A8389}"/>
              </a:ext>
            </a:extLst>
          </p:cNvPr>
          <p:cNvSpPr txBox="1"/>
          <p:nvPr/>
        </p:nvSpPr>
        <p:spPr>
          <a:xfrm>
            <a:off x="507802" y="5395900"/>
            <a:ext cx="706848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Fewer nights below 32</a:t>
            </a:r>
            <a:r>
              <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 ºF</a:t>
            </a:r>
            <a:r>
              <a:rPr kumimoji="0" lang="en-US"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means less snow, but </a:t>
            </a:r>
            <a:r>
              <a:rPr kumimoji="0" lang="en-US" b="1"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Wabooz</a:t>
            </a:r>
            <a:r>
              <a:rPr kumimoji="0" lang="en-US"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still turns white in winter. What is Wabooz teaching us about other beings and activities rely on snow and cold?</a:t>
            </a:r>
          </a:p>
        </p:txBody>
      </p:sp>
      <p:pic>
        <p:nvPicPr>
          <p:cNvPr id="4" name="Picture 3">
            <a:extLst>
              <a:ext uri="{FF2B5EF4-FFF2-40B4-BE49-F238E27FC236}">
                <a16:creationId xmlns:a16="http://schemas.microsoft.com/office/drawing/2014/main" id="{D3F1E7B3-63DD-3686-9CB7-90234B8511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63" t="9863" r="11417" b="6216"/>
          <a:stretch/>
        </p:blipFill>
        <p:spPr>
          <a:xfrm>
            <a:off x="8780152" y="1515077"/>
            <a:ext cx="2435930" cy="1826947"/>
          </a:xfrm>
          <a:prstGeom prst="rect">
            <a:avLst/>
          </a:prstGeom>
        </p:spPr>
      </p:pic>
      <p:sp>
        <p:nvSpPr>
          <p:cNvPr id="10" name="TextBox 9">
            <a:extLst>
              <a:ext uri="{FF2B5EF4-FFF2-40B4-BE49-F238E27FC236}">
                <a16:creationId xmlns:a16="http://schemas.microsoft.com/office/drawing/2014/main" id="{E5E5BFCF-B5CC-9FCA-AF56-F849E6F75600}"/>
              </a:ext>
            </a:extLst>
          </p:cNvPr>
          <p:cNvSpPr txBox="1"/>
          <p:nvPr/>
        </p:nvSpPr>
        <p:spPr>
          <a:xfrm>
            <a:off x="8780152" y="2917073"/>
            <a:ext cx="26815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Phenology Miss-Match</a:t>
            </a:r>
          </a:p>
        </p:txBody>
      </p:sp>
      <p:pic>
        <p:nvPicPr>
          <p:cNvPr id="13" name="Picture 2">
            <a:extLst>
              <a:ext uri="{FF2B5EF4-FFF2-40B4-BE49-F238E27FC236}">
                <a16:creationId xmlns:a16="http://schemas.microsoft.com/office/drawing/2014/main" id="{2EF0AFB4-82DB-4894-515D-D4185162D1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49955" y="3652870"/>
            <a:ext cx="3696324" cy="2957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06606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5521" y="541107"/>
            <a:ext cx="14765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Activity</a:t>
            </a:r>
          </a:p>
        </p:txBody>
      </p:sp>
      <p:sp>
        <p:nvSpPr>
          <p:cNvPr id="12" name="Right Arrow 11"/>
          <p:cNvSpPr/>
          <p:nvPr/>
        </p:nvSpPr>
        <p:spPr>
          <a:xfrm>
            <a:off x="3317401" y="2067244"/>
            <a:ext cx="492267" cy="22764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3" name="Right Arrow 12"/>
          <p:cNvSpPr/>
          <p:nvPr/>
        </p:nvSpPr>
        <p:spPr>
          <a:xfrm>
            <a:off x="6412781" y="2076423"/>
            <a:ext cx="572092" cy="28142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5" name="TextBox 14"/>
          <p:cNvSpPr txBox="1"/>
          <p:nvPr/>
        </p:nvSpPr>
        <p:spPr>
          <a:xfrm>
            <a:off x="3843214" y="468341"/>
            <a:ext cx="2414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latin typeface="Calibri" panose="020F0502020204030204"/>
                <a:ea typeface="+mn-ea"/>
                <a:cs typeface="+mn-cs"/>
              </a:rPr>
              <a:t> </a:t>
            </a:r>
            <a:r>
              <a:rPr kumimoji="0" lang="en-US" sz="1800" b="1" i="0" u="none" strike="noStrike" kern="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“Habitat”</a:t>
            </a:r>
          </a:p>
        </p:txBody>
      </p:sp>
      <p:sp>
        <p:nvSpPr>
          <p:cNvPr id="16" name="TextBox 15"/>
          <p:cNvSpPr txBox="1"/>
          <p:nvPr/>
        </p:nvSpPr>
        <p:spPr>
          <a:xfrm>
            <a:off x="7663542" y="398436"/>
            <a:ext cx="48223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Place-based and SEK Evidence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3574" y="1246670"/>
            <a:ext cx="2188196" cy="1641147"/>
          </a:xfrm>
          <a:prstGeom prst="rect">
            <a:avLst/>
          </a:prstGeom>
        </p:spPr>
      </p:pic>
      <p:pic>
        <p:nvPicPr>
          <p:cNvPr id="8" name="Picture 7"/>
          <p:cNvPicPr>
            <a:picLocks noChangeAspect="1"/>
          </p:cNvPicPr>
          <p:nvPr/>
        </p:nvPicPr>
        <p:blipFill>
          <a:blip r:embed="rId3"/>
          <a:stretch>
            <a:fillRect/>
          </a:stretch>
        </p:blipFill>
        <p:spPr>
          <a:xfrm>
            <a:off x="8235151" y="985816"/>
            <a:ext cx="2837845" cy="1971956"/>
          </a:xfrm>
          <a:prstGeom prst="rect">
            <a:avLst/>
          </a:prstGeom>
        </p:spPr>
      </p:pic>
      <p:sp>
        <p:nvSpPr>
          <p:cNvPr id="14" name="TextBox 13"/>
          <p:cNvSpPr txBox="1"/>
          <p:nvPr/>
        </p:nvSpPr>
        <p:spPr>
          <a:xfrm>
            <a:off x="555591" y="4417037"/>
            <a:ext cx="7380095" cy="27699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altLang="en-US" b="1" kern="0" dirty="0">
                <a:solidFill>
                  <a:prstClr val="black"/>
                </a:solidFill>
                <a:latin typeface="Verdana Pro" panose="020B0604030504040204" pitchFamily="34" charset="0"/>
                <a:cs typeface="Calibri" panose="020F0502020204030204" pitchFamily="34" charset="0"/>
              </a:rPr>
              <a:t>L</a:t>
            </a:r>
            <a:r>
              <a:rPr kumimoji="0" lang="en-US" altLang="en-US" sz="1800" b="1" i="0" u="none" strike="noStrike" kern="0" cap="none" spc="0" normalizeH="0" baseline="0" noProof="0" dirty="0" err="1">
                <a:ln>
                  <a:noFill/>
                </a:ln>
                <a:solidFill>
                  <a:prstClr val="black"/>
                </a:solidFill>
                <a:effectLst/>
                <a:uLnTx/>
                <a:uFillTx/>
                <a:latin typeface="Verdana Pro" panose="020B0604030504040204" pitchFamily="34" charset="0"/>
                <a:ea typeface="+mn-ea"/>
                <a:cs typeface="Calibri" panose="020F0502020204030204" pitchFamily="34" charset="0"/>
              </a:rPr>
              <a:t>ike</a:t>
            </a:r>
            <a:r>
              <a:rPr kumimoji="0" lang="en-US" altLang="en-US" sz="1800" b="1" i="0" u="none" strike="noStrike" kern="0" cap="none" spc="0" normalizeH="0" baseline="0" noProof="0" dirty="0">
                <a:ln>
                  <a:noFill/>
                </a:ln>
                <a:solidFill>
                  <a:prstClr val="black"/>
                </a:solidFill>
                <a:effectLst/>
                <a:uLnTx/>
                <a:uFillTx/>
                <a:latin typeface="Verdana Pro" panose="020B0604030504040204" pitchFamily="34" charset="0"/>
                <a:ea typeface="+mn-ea"/>
                <a:cs typeface="Calibri" panose="020F0502020204030204" pitchFamily="34" charset="0"/>
              </a:rPr>
              <a:t> </a:t>
            </a:r>
            <a:r>
              <a:rPr kumimoji="0" lang="en-US" altLang="en-US" sz="1800" b="1" i="0" u="none" strike="noStrike" kern="0" cap="none" spc="0" normalizeH="0" baseline="0" noProof="0" dirty="0" err="1">
                <a:ln>
                  <a:noFill/>
                </a:ln>
                <a:solidFill>
                  <a:prstClr val="black"/>
                </a:solidFill>
                <a:effectLst/>
                <a:uLnTx/>
                <a:uFillTx/>
                <a:latin typeface="Verdana Pro" panose="020B0604030504040204" pitchFamily="34" charset="0"/>
                <a:ea typeface="+mn-ea"/>
                <a:cs typeface="Calibri" panose="020F0502020204030204" pitchFamily="34" charset="0"/>
              </a:rPr>
              <a:t>Wabooz</a:t>
            </a:r>
            <a:r>
              <a:rPr kumimoji="0" lang="en-US" altLang="en-US" sz="1800" b="1" i="0" u="none" strike="noStrike" kern="0" cap="none" spc="0" normalizeH="0" baseline="0" noProof="0" dirty="0">
                <a:ln>
                  <a:noFill/>
                </a:ln>
                <a:solidFill>
                  <a:prstClr val="black"/>
                </a:solidFill>
                <a:effectLst/>
                <a:uLnTx/>
                <a:uFillTx/>
                <a:latin typeface="Verdana Pro" panose="020B0604030504040204" pitchFamily="34" charset="0"/>
                <a:ea typeface="+mn-ea"/>
                <a:cs typeface="Calibri" panose="020F0502020204030204" pitchFamily="34" charset="0"/>
              </a:rPr>
              <a:t>, loggers need cold winter temperatures. </a:t>
            </a:r>
          </a:p>
          <a:p>
            <a:pPr marL="0" marR="0" lvl="0" indent="0" algn="l" defTabSz="914400" rtl="0" eaLnBrk="1" fontAlgn="auto" latinLnBrk="0" hangingPunct="1">
              <a:lnSpc>
                <a:spcPct val="100000"/>
              </a:lnSpc>
              <a:spcBef>
                <a:spcPts val="600"/>
              </a:spcBef>
              <a:spcAft>
                <a:spcPts val="0"/>
              </a:spcAft>
              <a:buClrTx/>
              <a:buSzTx/>
              <a:buFontTx/>
              <a:buNone/>
              <a:tabLst/>
              <a:defRPr/>
            </a:pPr>
            <a:endParaRPr lang="en-US" altLang="en-US" b="1" kern="0" dirty="0">
              <a:solidFill>
                <a:prstClr val="black"/>
              </a:solidFill>
              <a:latin typeface="Verdana Pro"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1800" b="1" i="0" u="none" strike="noStrike" kern="0" cap="none" spc="0" normalizeH="0" baseline="0" noProof="0" dirty="0">
                <a:ln>
                  <a:noFill/>
                </a:ln>
                <a:solidFill>
                  <a:prstClr val="black"/>
                </a:solidFill>
                <a:effectLst/>
                <a:uLnTx/>
                <a:uFillTx/>
                <a:latin typeface="Verdana Pro" panose="020B0604030504040204" pitchFamily="34" charset="0"/>
                <a:ea typeface="+mn-ea"/>
                <a:cs typeface="Calibri" panose="020F0502020204030204" pitchFamily="34" charset="0"/>
              </a:rPr>
              <a:t>There is projected to be 20+ fewer nights below</a:t>
            </a:r>
            <a:r>
              <a:rPr kumimoji="0" lang="en-US" altLang="en-US" sz="1800" b="1"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32</a:t>
            </a:r>
            <a:r>
              <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 ºF by mid-century.</a:t>
            </a:r>
            <a:endParaRPr kumimoji="0" lang="en-US" altLang="en-US" sz="1800" b="1"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altLang="en-US" sz="1800" b="1" i="0" u="none" strike="noStrike" kern="0" cap="none" spc="0" normalizeH="0" baseline="0" noProof="0" dirty="0">
              <a:ln>
                <a:noFill/>
              </a:ln>
              <a:solidFill>
                <a:prstClr val="black"/>
              </a:solidFill>
              <a:effectLst/>
              <a:uLnTx/>
              <a:uFillTx/>
              <a:latin typeface="Verdana Pro" panose="020B060403050404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1800" b="1" i="0" u="none" strike="noStrike" kern="0" cap="none" spc="0" normalizeH="0" baseline="0" noProof="0" dirty="0">
                <a:ln>
                  <a:noFill/>
                </a:ln>
                <a:solidFill>
                  <a:prstClr val="black"/>
                </a:solidFill>
                <a:effectLst/>
                <a:uLnTx/>
                <a:uFillTx/>
                <a:latin typeface="Verdana Pro" panose="020B0604030504040204" pitchFamily="34" charset="0"/>
                <a:ea typeface="+mn-ea"/>
                <a:cs typeface="Calibri" panose="020F0502020204030204" pitchFamily="34" charset="0"/>
              </a:rPr>
              <a:t>Fewer cold nights = </a:t>
            </a:r>
            <a:r>
              <a:rPr lang="en-US" altLang="en-US" b="1" kern="0" dirty="0">
                <a:solidFill>
                  <a:prstClr val="black"/>
                </a:solidFill>
                <a:latin typeface="Verdana Pro" panose="020B0604030504040204" pitchFamily="34" charset="0"/>
                <a:cs typeface="Calibri" panose="020F0502020204030204" pitchFamily="34" charset="0"/>
              </a:rPr>
              <a:t>L</a:t>
            </a:r>
            <a:r>
              <a:rPr kumimoji="0" lang="en-US" altLang="en-US" sz="1800" b="1" i="0" u="none" strike="noStrike" kern="0" cap="none" spc="0" normalizeH="0" baseline="0" noProof="0" dirty="0" err="1">
                <a:ln>
                  <a:noFill/>
                </a:ln>
                <a:solidFill>
                  <a:prstClr val="black"/>
                </a:solidFill>
                <a:effectLst/>
                <a:uLnTx/>
                <a:uFillTx/>
                <a:latin typeface="Verdana Pro" panose="020B0604030504040204" pitchFamily="34" charset="0"/>
                <a:ea typeface="+mn-ea"/>
                <a:cs typeface="Calibri" panose="020F0502020204030204" pitchFamily="34" charset="0"/>
              </a:rPr>
              <a:t>ess</a:t>
            </a:r>
            <a:r>
              <a:rPr kumimoji="0" lang="en-US" altLang="en-US" sz="1800" b="1" i="0" u="none" strike="noStrike" kern="0" cap="none" spc="0" normalizeH="0" baseline="0" noProof="0" dirty="0">
                <a:ln>
                  <a:noFill/>
                </a:ln>
                <a:solidFill>
                  <a:prstClr val="black"/>
                </a:solidFill>
                <a:effectLst/>
                <a:uLnTx/>
                <a:uFillTx/>
                <a:latin typeface="Verdana Pro" panose="020B0604030504040204" pitchFamily="34" charset="0"/>
                <a:ea typeface="+mn-ea"/>
                <a:cs typeface="Calibri" panose="020F0502020204030204" pitchFamily="34" charset="0"/>
              </a:rPr>
              <a:t> frozen ground = Reduced transport of logs to market = Less $$$</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altLang="en-US" sz="1800" b="1" i="0" u="none" strike="noStrike" kern="0" cap="none" spc="0" normalizeH="0" baseline="0" noProof="0" dirty="0">
              <a:ln>
                <a:noFill/>
              </a:ln>
              <a:solidFill>
                <a:prstClr val="black"/>
              </a:solidFill>
              <a:effectLst/>
              <a:uLnTx/>
              <a:uFillTx/>
              <a:latin typeface="Verdana Pro" panose="020B0604030504040204" pitchFamily="34" charset="0"/>
              <a:ea typeface="+mn-ea"/>
              <a:cs typeface="Calibri" panose="020F0502020204030204" pitchFamily="34" charset="0"/>
            </a:endParaRPr>
          </a:p>
        </p:txBody>
      </p:sp>
      <p:sp>
        <p:nvSpPr>
          <p:cNvPr id="6" name="TextBox 5"/>
          <p:cNvSpPr txBox="1"/>
          <p:nvPr/>
        </p:nvSpPr>
        <p:spPr>
          <a:xfrm>
            <a:off x="4546214" y="2480633"/>
            <a:ext cx="253658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frozen roads</a:t>
            </a:r>
          </a:p>
        </p:txBody>
      </p:sp>
      <p:sp>
        <p:nvSpPr>
          <p:cNvPr id="18" name="TextBox 17">
            <a:extLst>
              <a:ext uri="{FF2B5EF4-FFF2-40B4-BE49-F238E27FC236}">
                <a16:creationId xmlns:a16="http://schemas.microsoft.com/office/drawing/2014/main" id="{83FFA6D9-31D9-42B5-80FE-01976ABA6AD8}"/>
              </a:ext>
            </a:extLst>
          </p:cNvPr>
          <p:cNvSpPr txBox="1"/>
          <p:nvPr/>
        </p:nvSpPr>
        <p:spPr>
          <a:xfrm>
            <a:off x="4353592" y="3368437"/>
            <a:ext cx="1596939" cy="923330"/>
          </a:xfrm>
          <a:prstGeom prst="rect">
            <a:avLst/>
          </a:prstGeom>
          <a:noFill/>
          <a:ln>
            <a:solidFill>
              <a:srgbClr val="0000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a:ln>
                  <a:noFill/>
                </a:ln>
                <a:solidFill>
                  <a:srgbClr val="0000FF"/>
                </a:solidFill>
                <a:effectLst/>
                <a:uLnTx/>
                <a:uFillTx/>
                <a:latin typeface="Calibri" panose="020F0502020204030204"/>
                <a:ea typeface="Verdana" panose="020B0604030504040204" pitchFamily="34" charset="0"/>
                <a:cs typeface="Arial" panose="020B0604020202020204" pitchFamily="34" charset="0"/>
              </a:rPr>
              <a:t>Requires temps below 32ºF</a:t>
            </a:r>
          </a:p>
        </p:txBody>
      </p:sp>
      <p:cxnSp>
        <p:nvCxnSpPr>
          <p:cNvPr id="19" name="Straight Arrow Connector 18">
            <a:extLst>
              <a:ext uri="{FF2B5EF4-FFF2-40B4-BE49-F238E27FC236}">
                <a16:creationId xmlns:a16="http://schemas.microsoft.com/office/drawing/2014/main" id="{F44A64A6-50B2-46E0-9886-E3B172342DB4}"/>
              </a:ext>
            </a:extLst>
          </p:cNvPr>
          <p:cNvCxnSpPr>
            <a:cxnSpLocks/>
          </p:cNvCxnSpPr>
          <p:nvPr/>
        </p:nvCxnSpPr>
        <p:spPr>
          <a:xfrm>
            <a:off x="5152062" y="2966436"/>
            <a:ext cx="0" cy="335604"/>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9317500-D141-EEDA-F529-DC704C62527A}"/>
              </a:ext>
            </a:extLst>
          </p:cNvPr>
          <p:cNvSpPr txBox="1"/>
          <p:nvPr/>
        </p:nvSpPr>
        <p:spPr>
          <a:xfrm>
            <a:off x="7663542" y="2994263"/>
            <a:ext cx="49284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Calibri" panose="020F0502020204030204"/>
                <a:ea typeface="+mn-ea"/>
                <a:cs typeface="+mn-cs"/>
              </a:rPr>
              <a:t>Logging equipment breaking through unfrozen ground</a:t>
            </a:r>
          </a:p>
        </p:txBody>
      </p:sp>
      <p:pic>
        <p:nvPicPr>
          <p:cNvPr id="3" name="Picture 2" descr="Image result for winter logging jobs">
            <a:extLst>
              <a:ext uri="{FF2B5EF4-FFF2-40B4-BE49-F238E27FC236}">
                <a16:creationId xmlns:a16="http://schemas.microsoft.com/office/drawing/2014/main" id="{5529B39F-3D44-3981-6AD2-2B2755C169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387" t="-7818" r="7519" b="7818"/>
          <a:stretch/>
        </p:blipFill>
        <p:spPr bwMode="auto">
          <a:xfrm>
            <a:off x="527577" y="1114008"/>
            <a:ext cx="2621556" cy="18274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C173E12C-78A2-1BB1-8F06-FBDA390D23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4683" y="3859885"/>
            <a:ext cx="3462486" cy="27699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0C25538-BA54-11AD-D992-327638FC81B5}"/>
              </a:ext>
            </a:extLst>
          </p:cNvPr>
          <p:cNvSpPr txBox="1"/>
          <p:nvPr/>
        </p:nvSpPr>
        <p:spPr>
          <a:xfrm>
            <a:off x="1119004" y="818125"/>
            <a:ext cx="2379216" cy="369332"/>
          </a:xfrm>
          <a:prstGeom prst="rect">
            <a:avLst/>
          </a:prstGeom>
          <a:noFill/>
        </p:spPr>
        <p:txBody>
          <a:bodyPr wrap="square" rtlCol="0">
            <a:spAutoFit/>
          </a:bodyPr>
          <a:lstStyle/>
          <a:p>
            <a:r>
              <a:rPr lang="en-US" b="1" i="1" dirty="0"/>
              <a:t>Winter logging</a:t>
            </a:r>
          </a:p>
        </p:txBody>
      </p:sp>
    </p:spTree>
    <p:extLst>
      <p:ext uri="{BB962C8B-B14F-4D97-AF65-F5344CB8AC3E}">
        <p14:creationId xmlns:p14="http://schemas.microsoft.com/office/powerpoint/2010/main" val="170016007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http://images2.wikia.nocookie.net/__cb20130729170224/creepypasta/images/d/d6/Field-with-snow-champ-ennei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2422" y="1857919"/>
            <a:ext cx="2174262" cy="15545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ight Arrow 3"/>
          <p:cNvSpPr/>
          <p:nvPr/>
        </p:nvSpPr>
        <p:spPr>
          <a:xfrm>
            <a:off x="3735849" y="2550621"/>
            <a:ext cx="527048" cy="16910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504947" y="869725"/>
            <a:ext cx="14268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Activity</a:t>
            </a:r>
          </a:p>
        </p:txBody>
      </p:sp>
      <p:sp>
        <p:nvSpPr>
          <p:cNvPr id="6" name="TextBox 5"/>
          <p:cNvSpPr txBox="1"/>
          <p:nvPr/>
        </p:nvSpPr>
        <p:spPr>
          <a:xfrm>
            <a:off x="4384676" y="962853"/>
            <a:ext cx="211776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“Habitat”</a:t>
            </a:r>
          </a:p>
        </p:txBody>
      </p:sp>
      <p:sp>
        <p:nvSpPr>
          <p:cNvPr id="7" name="TextBox 6"/>
          <p:cNvSpPr txBox="1"/>
          <p:nvPr/>
        </p:nvSpPr>
        <p:spPr>
          <a:xfrm>
            <a:off x="7565572" y="1054391"/>
            <a:ext cx="43759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Place-based- SEK Evidence</a:t>
            </a:r>
          </a:p>
        </p:txBody>
      </p:sp>
      <p:sp>
        <p:nvSpPr>
          <p:cNvPr id="8" name="TextBox 7"/>
          <p:cNvSpPr txBox="1"/>
          <p:nvPr/>
        </p:nvSpPr>
        <p:spPr>
          <a:xfrm>
            <a:off x="164387" y="5576413"/>
            <a:ext cx="633805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Climate change is teaching us that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we are all connected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3" name="Right Arrow 12"/>
          <p:cNvSpPr/>
          <p:nvPr/>
        </p:nvSpPr>
        <p:spPr>
          <a:xfrm>
            <a:off x="6798370" y="2582516"/>
            <a:ext cx="872836" cy="22066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4751083" y="3887132"/>
            <a:ext cx="1596939" cy="923330"/>
          </a:xfrm>
          <a:prstGeom prst="rect">
            <a:avLst/>
          </a:prstGeom>
          <a:noFill/>
          <a:ln>
            <a:solidFill>
              <a:srgbClr val="0000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a:ln>
                  <a:noFill/>
                </a:ln>
                <a:solidFill>
                  <a:srgbClr val="0000FF"/>
                </a:solidFill>
                <a:effectLst/>
                <a:uLnTx/>
                <a:uFillTx/>
                <a:latin typeface="Calibri" panose="020F0502020204030204"/>
                <a:ea typeface="Verdana" panose="020B0604030504040204" pitchFamily="34" charset="0"/>
                <a:cs typeface="Arial" panose="020B0604020202020204" pitchFamily="34" charset="0"/>
              </a:rPr>
              <a:t>Requires temps below 32ºF</a:t>
            </a:r>
          </a:p>
        </p:txBody>
      </p:sp>
      <p:cxnSp>
        <p:nvCxnSpPr>
          <p:cNvPr id="17" name="Straight Arrow Connector 16"/>
          <p:cNvCxnSpPr/>
          <p:nvPr/>
        </p:nvCxnSpPr>
        <p:spPr>
          <a:xfrm>
            <a:off x="5508785" y="3363492"/>
            <a:ext cx="3089" cy="492620"/>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10" descr="https://pantherfile.uwm.edu/collins9/www/finalproject5/Project_5/snowboarding3.jpg">
            <a:extLst>
              <a:ext uri="{FF2B5EF4-FFF2-40B4-BE49-F238E27FC236}">
                <a16:creationId xmlns:a16="http://schemas.microsoft.com/office/drawing/2014/main" id="{08BC10A8-A91C-47EA-B590-E9FCEB31E5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246" y="1619147"/>
            <a:ext cx="2852587" cy="19017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2" descr="http://envirodad.com/wp-content/uploads/2012/03/skiing_on_fake_snow.jpg">
            <a:extLst>
              <a:ext uri="{FF2B5EF4-FFF2-40B4-BE49-F238E27FC236}">
                <a16:creationId xmlns:a16="http://schemas.microsoft.com/office/drawing/2014/main" id="{AF0F7D67-92DA-419B-8335-8814E70FF76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5603" y="1721499"/>
            <a:ext cx="2858921" cy="21441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snowmobiling">
            <a:extLst>
              <a:ext uri="{FF2B5EF4-FFF2-40B4-BE49-F238E27FC236}">
                <a16:creationId xmlns:a16="http://schemas.microsoft.com/office/drawing/2014/main" id="{55DF3D74-04E1-4805-A0D7-A06284D95E5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857"/>
          <a:stretch/>
        </p:blipFill>
        <p:spPr bwMode="auto">
          <a:xfrm>
            <a:off x="788912" y="1762334"/>
            <a:ext cx="2858921" cy="16403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3" name="Picture 2" descr="Related image">
            <a:extLst>
              <a:ext uri="{FF2B5EF4-FFF2-40B4-BE49-F238E27FC236}">
                <a16:creationId xmlns:a16="http://schemas.microsoft.com/office/drawing/2014/main" id="{9729E26A-607D-44FE-95B5-7B2D9409D2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5810" y="1721499"/>
            <a:ext cx="3058505" cy="20415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58892CF9-1D9B-3635-0501-32A63D3FA26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07021" y="4118476"/>
            <a:ext cx="3202740" cy="25621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F2860D1-89D0-FA19-C8B1-C0B41D6611DF}"/>
              </a:ext>
            </a:extLst>
          </p:cNvPr>
          <p:cNvSpPr txBox="1"/>
          <p:nvPr/>
        </p:nvSpPr>
        <p:spPr>
          <a:xfrm>
            <a:off x="1188221" y="1228299"/>
            <a:ext cx="2396261" cy="369332"/>
          </a:xfrm>
          <a:prstGeom prst="rect">
            <a:avLst/>
          </a:prstGeom>
          <a:noFill/>
        </p:spPr>
        <p:txBody>
          <a:bodyPr wrap="square" rtlCol="0">
            <a:spAutoFit/>
          </a:bodyPr>
          <a:lstStyle/>
          <a:p>
            <a:r>
              <a:rPr lang="en-US" b="1" i="1" dirty="0"/>
              <a:t>Winter recreation</a:t>
            </a:r>
          </a:p>
        </p:txBody>
      </p:sp>
    </p:spTree>
    <p:extLst>
      <p:ext uri="{BB962C8B-B14F-4D97-AF65-F5344CB8AC3E}">
        <p14:creationId xmlns:p14="http://schemas.microsoft.com/office/powerpoint/2010/main" val="53637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ttps://encrypted-tbn2.gstatic.com/images?q=tbn:ANd9GcRp--Nrl6KQucKSef937VKK9wvkphGHktEHq9boqAl8OcJKQAyY">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40" y="1822303"/>
            <a:ext cx="2404100" cy="18030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1521" y="912144"/>
            <a:ext cx="1956619" cy="369332"/>
          </a:xfrm>
          <a:prstGeom prst="rect">
            <a:avLst/>
          </a:prstGeom>
          <a:noFill/>
        </p:spPr>
        <p:txBody>
          <a:bodyPr wrap="square" rtlCol="0">
            <a:spAutoFit/>
          </a:bodyPr>
          <a:lstStyle/>
          <a:p>
            <a:r>
              <a:rPr lang="en-US" b="1" dirty="0">
                <a:solidFill>
                  <a:srgbClr val="C00000"/>
                </a:solidFill>
                <a:latin typeface="Verdana Pro" panose="020B0604030504040204" pitchFamily="34" charset="0"/>
              </a:rPr>
              <a:t>Activity</a:t>
            </a:r>
          </a:p>
        </p:txBody>
      </p:sp>
      <p:sp>
        <p:nvSpPr>
          <p:cNvPr id="6" name="TextBox 5"/>
          <p:cNvSpPr txBox="1"/>
          <p:nvPr/>
        </p:nvSpPr>
        <p:spPr>
          <a:xfrm>
            <a:off x="3048002" y="4019112"/>
            <a:ext cx="2646708" cy="923330"/>
          </a:xfrm>
          <a:prstGeom prst="rect">
            <a:avLst/>
          </a:prstGeom>
          <a:noFill/>
          <a:ln>
            <a:solidFill>
              <a:srgbClr val="0000FF"/>
            </a:solidFill>
          </a:ln>
        </p:spPr>
        <p:txBody>
          <a:bodyPr wrap="square" rtlCol="0">
            <a:spAutoFit/>
          </a:bodyPr>
          <a:lstStyle/>
          <a:p>
            <a:pPr algn="ctr"/>
            <a:r>
              <a:rPr lang="en-US" i="1" dirty="0">
                <a:solidFill>
                  <a:srgbClr val="0000FF"/>
                </a:solidFill>
              </a:rPr>
              <a:t>Invasive Burmese python:</a:t>
            </a:r>
          </a:p>
          <a:p>
            <a:pPr algn="ctr"/>
            <a:r>
              <a:rPr lang="en-US" i="1" dirty="0">
                <a:solidFill>
                  <a:srgbClr val="0000FF"/>
                </a:solidFill>
              </a:rPr>
              <a:t>requires very warm, moist  “tropical” habitats  </a:t>
            </a:r>
          </a:p>
        </p:txBody>
      </p:sp>
      <p:cxnSp>
        <p:nvCxnSpPr>
          <p:cNvPr id="7" name="Straight Arrow Connector 6"/>
          <p:cNvCxnSpPr>
            <a:cxnSpLocks/>
          </p:cNvCxnSpPr>
          <p:nvPr/>
        </p:nvCxnSpPr>
        <p:spPr>
          <a:xfrm>
            <a:off x="4422799" y="3361165"/>
            <a:ext cx="0" cy="657947"/>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3078"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32370" t="48129"/>
          <a:stretch/>
        </p:blipFill>
        <p:spPr bwMode="auto">
          <a:xfrm>
            <a:off x="7776189" y="2830936"/>
            <a:ext cx="2646707" cy="214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679843" y="281956"/>
            <a:ext cx="9079886" cy="369332"/>
          </a:xfrm>
          <a:prstGeom prst="rect">
            <a:avLst/>
          </a:prstGeom>
          <a:noFill/>
        </p:spPr>
        <p:txBody>
          <a:bodyPr wrap="square" rtlCol="0">
            <a:spAutoFit/>
          </a:bodyPr>
          <a:lstStyle/>
          <a:p>
            <a:pPr algn="ctr"/>
            <a:r>
              <a:rPr lang="en-US" b="1" dirty="0">
                <a:latin typeface="Verdana Pro" panose="020B0604030504040204" pitchFamily="34" charset="0"/>
              </a:rPr>
              <a:t>The G-WOW Model is transferable to other cultures and locations</a:t>
            </a:r>
          </a:p>
        </p:txBody>
      </p:sp>
      <p:sp>
        <p:nvSpPr>
          <p:cNvPr id="12" name="Right Arrow 11"/>
          <p:cNvSpPr/>
          <p:nvPr/>
        </p:nvSpPr>
        <p:spPr>
          <a:xfrm>
            <a:off x="2820396" y="2382374"/>
            <a:ext cx="492267" cy="22764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p:cNvSpPr/>
          <p:nvPr/>
        </p:nvSpPr>
        <p:spPr>
          <a:xfrm>
            <a:off x="5647694" y="2308332"/>
            <a:ext cx="572092" cy="22764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5" descr="https://encrypted-tbn0.gstatic.com/images?q=tbn:ANd9GcSXHASpg0EJx-M8UKHxs8NxII32yQH5TgIXLNgf4BK9gpdgpqkcyw">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313" y="1474321"/>
            <a:ext cx="1816629" cy="242011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0290449" y="3603613"/>
            <a:ext cx="1939724" cy="830997"/>
          </a:xfrm>
          <a:prstGeom prst="rect">
            <a:avLst/>
          </a:prstGeom>
          <a:noFill/>
        </p:spPr>
        <p:txBody>
          <a:bodyPr wrap="square" rtlCol="0">
            <a:spAutoFit/>
          </a:bodyPr>
          <a:lstStyle/>
          <a:p>
            <a:pPr algn="ctr"/>
            <a:r>
              <a:rPr lang="en-US" sz="1600" b="1" dirty="0"/>
              <a:t>Increase in 95+-degree day/year, 2041-2070.</a:t>
            </a:r>
          </a:p>
        </p:txBody>
      </p:sp>
      <p:sp>
        <p:nvSpPr>
          <p:cNvPr id="3" name="TextBox 2"/>
          <p:cNvSpPr txBox="1"/>
          <p:nvPr/>
        </p:nvSpPr>
        <p:spPr>
          <a:xfrm>
            <a:off x="369908" y="5808938"/>
            <a:ext cx="11127663" cy="646331"/>
          </a:xfrm>
          <a:prstGeom prst="rect">
            <a:avLst/>
          </a:prstGeom>
          <a:noFill/>
        </p:spPr>
        <p:txBody>
          <a:bodyPr wrap="square" rtlCol="0">
            <a:spAutoFit/>
          </a:bodyPr>
          <a:lstStyle/>
          <a:p>
            <a:r>
              <a:rPr lang="en-US" b="1" dirty="0">
                <a:latin typeface="Verdana Pro" panose="020B0604030504040204" pitchFamily="34" charset="0"/>
              </a:rPr>
              <a:t>What does a changing climate mean for the sustainability of this invasive species?  How could this affect recreation, nature-based tourism economies? </a:t>
            </a:r>
          </a:p>
        </p:txBody>
      </p:sp>
      <p:sp>
        <p:nvSpPr>
          <p:cNvPr id="8" name="Multiply 7"/>
          <p:cNvSpPr/>
          <p:nvPr/>
        </p:nvSpPr>
        <p:spPr>
          <a:xfrm>
            <a:off x="287446" y="2067478"/>
            <a:ext cx="1978648" cy="93700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8877" y="1659980"/>
            <a:ext cx="2014463" cy="1611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135962" y="1390893"/>
            <a:ext cx="2491401" cy="369332"/>
          </a:xfrm>
          <a:prstGeom prst="rect">
            <a:avLst/>
          </a:prstGeom>
          <a:noFill/>
        </p:spPr>
        <p:txBody>
          <a:bodyPr wrap="square" rtlCol="0">
            <a:spAutoFit/>
          </a:bodyPr>
          <a:lstStyle/>
          <a:p>
            <a:r>
              <a:rPr lang="en-US" b="1" i="1" dirty="0"/>
              <a:t>Hiking in the Everglades</a:t>
            </a:r>
          </a:p>
        </p:txBody>
      </p:sp>
      <p:sp>
        <p:nvSpPr>
          <p:cNvPr id="9" name="TextBox 8"/>
          <p:cNvSpPr txBox="1"/>
          <p:nvPr/>
        </p:nvSpPr>
        <p:spPr>
          <a:xfrm>
            <a:off x="8576052" y="1550767"/>
            <a:ext cx="1349854" cy="1077218"/>
          </a:xfrm>
          <a:prstGeom prst="rect">
            <a:avLst/>
          </a:prstGeom>
          <a:noFill/>
        </p:spPr>
        <p:txBody>
          <a:bodyPr wrap="square" rtlCol="0">
            <a:spAutoFit/>
          </a:bodyPr>
          <a:lstStyle/>
          <a:p>
            <a:r>
              <a:rPr lang="en-US" sz="1600" b="1" dirty="0"/>
              <a:t>Large circles = 50 or more pythons captured</a:t>
            </a:r>
          </a:p>
        </p:txBody>
      </p:sp>
      <p:sp>
        <p:nvSpPr>
          <p:cNvPr id="19" name="TextBox 18"/>
          <p:cNvSpPr txBox="1"/>
          <p:nvPr/>
        </p:nvSpPr>
        <p:spPr>
          <a:xfrm>
            <a:off x="6718662" y="887795"/>
            <a:ext cx="4332564" cy="369332"/>
          </a:xfrm>
          <a:prstGeom prst="rect">
            <a:avLst/>
          </a:prstGeom>
          <a:noFill/>
        </p:spPr>
        <p:txBody>
          <a:bodyPr wrap="square" rtlCol="0">
            <a:spAutoFit/>
          </a:bodyPr>
          <a:lstStyle/>
          <a:p>
            <a:pPr>
              <a:defRPr/>
            </a:pPr>
            <a:r>
              <a:rPr lang="en-US" b="1" kern="0" dirty="0">
                <a:solidFill>
                  <a:srgbClr val="C00000"/>
                </a:solidFill>
                <a:latin typeface="Verdana Pro" panose="020B0604030504040204" pitchFamily="34" charset="0"/>
              </a:rPr>
              <a:t>Place-based and SEK Evidence</a:t>
            </a:r>
          </a:p>
        </p:txBody>
      </p:sp>
      <p:sp>
        <p:nvSpPr>
          <p:cNvPr id="10" name="TextBox 9"/>
          <p:cNvSpPr txBox="1"/>
          <p:nvPr/>
        </p:nvSpPr>
        <p:spPr>
          <a:xfrm>
            <a:off x="3351263" y="865521"/>
            <a:ext cx="2122075" cy="369332"/>
          </a:xfrm>
          <a:prstGeom prst="rect">
            <a:avLst/>
          </a:prstGeom>
          <a:noFill/>
        </p:spPr>
        <p:txBody>
          <a:bodyPr wrap="square" rtlCol="0">
            <a:spAutoFit/>
          </a:bodyPr>
          <a:lstStyle/>
          <a:p>
            <a:r>
              <a:rPr lang="en-US" b="1" dirty="0">
                <a:solidFill>
                  <a:srgbClr val="C00000"/>
                </a:solidFill>
                <a:latin typeface="Verdana Pro" panose="020B0604030504040204" pitchFamily="34" charset="0"/>
              </a:rPr>
              <a:t>Being/Habitat</a:t>
            </a:r>
          </a:p>
        </p:txBody>
      </p:sp>
    </p:spTree>
    <p:extLst>
      <p:ext uri="{BB962C8B-B14F-4D97-AF65-F5344CB8AC3E}">
        <p14:creationId xmlns:p14="http://schemas.microsoft.com/office/powerpoint/2010/main" val="1304315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701" y="1514023"/>
            <a:ext cx="2716711" cy="1438596"/>
          </a:xfrm>
          <a:prstGeom prst="rect">
            <a:avLst/>
          </a:prstGeom>
          <a:ln>
            <a:noFill/>
          </a:ln>
          <a:effectLst>
            <a:softEdge rad="112500"/>
          </a:effectLst>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5081" y="1329982"/>
            <a:ext cx="2496895" cy="1673896"/>
          </a:xfrm>
          <a:prstGeom prst="rect">
            <a:avLst/>
          </a:prstGeom>
          <a:ln>
            <a:noFill/>
          </a:ln>
          <a:effectLst>
            <a:softEdge rad="112500"/>
          </a:effec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4721"/>
          <a:stretch/>
        </p:blipFill>
        <p:spPr>
          <a:xfrm>
            <a:off x="3497512" y="5266507"/>
            <a:ext cx="2374900" cy="1325253"/>
          </a:xfrm>
          <a:prstGeom prst="rect">
            <a:avLst/>
          </a:prstGeom>
          <a:ln>
            <a:noFill/>
          </a:ln>
          <a:effectLst>
            <a:softEdge rad="112500"/>
          </a:effectLst>
        </p:spPr>
      </p:pic>
      <p:pic>
        <p:nvPicPr>
          <p:cNvPr id="5" name="Picture 2" descr="http://www.wigwam.com/media/2639/dawn_kish_ice-age-scenic-trail_wisconsin_dak8864.jpg">
            <a:extLst>
              <a:ext uri="{FF2B5EF4-FFF2-40B4-BE49-F238E27FC236}">
                <a16:creationId xmlns:a16="http://schemas.microsoft.com/office/drawing/2014/main" id="{68502D8F-BE48-CC9D-3AF0-ABAF28ED7C6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3319"/>
          <a:stretch/>
        </p:blipFill>
        <p:spPr bwMode="auto">
          <a:xfrm>
            <a:off x="9179213" y="3191401"/>
            <a:ext cx="2160846" cy="18301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GWOW - Sugar Maple &amp; Paper Birch -&gt; Connect Culture">
            <a:extLst>
              <a:ext uri="{FF2B5EF4-FFF2-40B4-BE49-F238E27FC236}">
                <a16:creationId xmlns:a16="http://schemas.microsoft.com/office/drawing/2014/main" id="{24D359FB-B40A-F6F3-425D-2C7AF00A8F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540" y="1411806"/>
            <a:ext cx="2476500" cy="18478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6" name="Picture 6" descr="Resources for Building a School Garden">
            <a:extLst>
              <a:ext uri="{FF2B5EF4-FFF2-40B4-BE49-F238E27FC236}">
                <a16:creationId xmlns:a16="http://schemas.microsoft.com/office/drawing/2014/main" id="{45F6428E-EF48-0D79-6738-2D6517378C3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94805" y="3325894"/>
            <a:ext cx="2838502" cy="15611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34" name="Picture 14" descr="Central Florida Blueberry U-Pick Info - Southern Hill Farms">
            <a:extLst>
              <a:ext uri="{FF2B5EF4-FFF2-40B4-BE49-F238E27FC236}">
                <a16:creationId xmlns:a16="http://schemas.microsoft.com/office/drawing/2014/main" id="{2B6EB6A0-E56D-F749-606E-A1687147CE5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414" t="7287" r="8907" b="27393"/>
          <a:stretch/>
        </p:blipFill>
        <p:spPr bwMode="auto">
          <a:xfrm>
            <a:off x="6496620" y="5242114"/>
            <a:ext cx="2030044" cy="16435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0" descr="Image result for kids swimming in a northern Wi lake public image">
            <a:extLst>
              <a:ext uri="{FF2B5EF4-FFF2-40B4-BE49-F238E27FC236}">
                <a16:creationId xmlns:a16="http://schemas.microsoft.com/office/drawing/2014/main" id="{66E2D5A8-1A6A-3C7F-210C-439A26F88E7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4935" y="3373671"/>
            <a:ext cx="2160845" cy="14405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2275C88-31F0-9387-DA8D-5C43D236FAD6}"/>
              </a:ext>
            </a:extLst>
          </p:cNvPr>
          <p:cNvSpPr txBox="1"/>
          <p:nvPr/>
        </p:nvSpPr>
        <p:spPr>
          <a:xfrm>
            <a:off x="831324" y="329756"/>
            <a:ext cx="105293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Consider how this methodology could be applied to build climate awareness based on a variety of activities &amp; lifeways</a:t>
            </a:r>
          </a:p>
        </p:txBody>
      </p:sp>
      <p:pic>
        <p:nvPicPr>
          <p:cNvPr id="2054" name="Picture 6" descr="What would a heat-proof city look like? | Cities | The Guardian">
            <a:extLst>
              <a:ext uri="{FF2B5EF4-FFF2-40B4-BE49-F238E27FC236}">
                <a16:creationId xmlns:a16="http://schemas.microsoft.com/office/drawing/2014/main" id="{A4F1D0AA-9EE3-BFBA-6EA4-98F150ECE3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83139" y="3325894"/>
            <a:ext cx="2657007" cy="15942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5 Reasons You Should Picnic With Your Kids | Sunshine House">
            <a:extLst>
              <a:ext uri="{FF2B5EF4-FFF2-40B4-BE49-F238E27FC236}">
                <a16:creationId xmlns:a16="http://schemas.microsoft.com/office/drawing/2014/main" id="{CB4F47E5-F2E8-EF84-818C-D42811FDD6E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6124030" y="1514023"/>
            <a:ext cx="2402634" cy="16025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6" name="Picture 8" descr="Good luck to farmers this season">
            <a:extLst>
              <a:ext uri="{FF2B5EF4-FFF2-40B4-BE49-F238E27FC236}">
                <a16:creationId xmlns:a16="http://schemas.microsoft.com/office/drawing/2014/main" id="{3CDBB4C7-F1B1-7D8A-8551-6E1BB05B565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0574"/>
          <a:stretch/>
        </p:blipFill>
        <p:spPr bwMode="auto">
          <a:xfrm>
            <a:off x="435540" y="4920098"/>
            <a:ext cx="2684070" cy="18982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4" descr="http://ak6.picdn.net/shutterstock/videos/1095898/preview/stock-footage-woman-fly-fishing-in-river.jpg">
            <a:extLst>
              <a:ext uri="{FF2B5EF4-FFF2-40B4-BE49-F238E27FC236}">
                <a16:creationId xmlns:a16="http://schemas.microsoft.com/office/drawing/2014/main" id="{588DF6B6-6B27-7416-EB19-860A57EFB9C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2227"/>
          <a:stretch/>
        </p:blipFill>
        <p:spPr bwMode="auto">
          <a:xfrm>
            <a:off x="8938562" y="5145366"/>
            <a:ext cx="2323414" cy="16729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37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18412" y="604157"/>
            <a:ext cx="6410324" cy="2739211"/>
          </a:xfrm>
          <a:prstGeom prst="rect">
            <a:avLst/>
          </a:prstGeom>
          <a:noFill/>
        </p:spPr>
        <p:txBody>
          <a:bodyPr wrap="square" rtlCol="0">
            <a:spAutoFit/>
          </a:bodyPr>
          <a:lstStyle/>
          <a:p>
            <a:pPr algn="ctr">
              <a:defRPr/>
            </a:pPr>
            <a:r>
              <a:rPr lang="en-US" sz="2000" b="1" kern="0" dirty="0">
                <a:latin typeface="Verdana Pro" panose="020B0604030504040204" pitchFamily="34" charset="0"/>
              </a:rPr>
              <a:t>The G-WOW model builds awareness…</a:t>
            </a:r>
          </a:p>
          <a:p>
            <a:pPr algn="ctr">
              <a:defRPr/>
            </a:pPr>
            <a:r>
              <a:rPr lang="en-US" sz="2000" b="1" kern="0" dirty="0">
                <a:latin typeface="Verdana Pro" panose="020B0604030504040204" pitchFamily="34" charset="0"/>
              </a:rPr>
              <a:t>(the set up)</a:t>
            </a:r>
          </a:p>
          <a:p>
            <a:pPr marL="342900" indent="-342900">
              <a:buFont typeface="Wingdings" panose="05000000000000000000" pitchFamily="2" charset="2"/>
              <a:buChar char="ü"/>
              <a:defRPr/>
            </a:pPr>
            <a:endParaRPr lang="en-US" sz="2000" kern="0" dirty="0">
              <a:latin typeface="Verdana Pro" panose="020B0604030504040204" pitchFamily="34" charset="0"/>
            </a:endParaRPr>
          </a:p>
          <a:p>
            <a:pPr marL="342900" indent="-342900">
              <a:buFont typeface="Wingdings" panose="05000000000000000000" pitchFamily="2" charset="2"/>
              <a:buChar char="ü"/>
              <a:defRPr/>
            </a:pPr>
            <a:r>
              <a:rPr lang="en-US" sz="1600" kern="0" dirty="0">
                <a:latin typeface="Verdana Pro" panose="020B0604030504040204" pitchFamily="34" charset="0"/>
              </a:rPr>
              <a:t>Do culture and science agree?   Is climate change affecting the sustainability of habitats and/or beings that support activities you value?</a:t>
            </a:r>
          </a:p>
          <a:p>
            <a:pPr>
              <a:defRPr/>
            </a:pPr>
            <a:endParaRPr lang="en-US" sz="1600" kern="0" dirty="0">
              <a:latin typeface="Verdana Pro" panose="020B0604030504040204" pitchFamily="34" charset="0"/>
            </a:endParaRPr>
          </a:p>
          <a:p>
            <a:pPr>
              <a:defRPr/>
            </a:pPr>
            <a:endParaRPr lang="en-US" sz="1600" kern="0" dirty="0">
              <a:latin typeface="Verdana Pro" panose="020B0604030504040204" pitchFamily="34" charset="0"/>
            </a:endParaRPr>
          </a:p>
          <a:p>
            <a:pPr marL="285750" indent="-285750">
              <a:buFont typeface="Wingdings" panose="05000000000000000000" pitchFamily="2" charset="2"/>
              <a:buChar char="ü"/>
              <a:defRPr/>
            </a:pPr>
            <a:r>
              <a:rPr lang="en-US" sz="1600" kern="0" dirty="0">
                <a:latin typeface="Verdana Pro" panose="020B0604030504040204" pitchFamily="34" charset="0"/>
              </a:rPr>
              <a:t>What do these changes mean for your community, environment, economy?</a:t>
            </a:r>
            <a:endParaRPr lang="en-US" sz="1600" kern="0" dirty="0">
              <a:solidFill>
                <a:schemeClr val="bg1"/>
              </a:solidFill>
              <a:latin typeface="Verdana Pro" panose="020B060403050404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36192" y="604157"/>
            <a:ext cx="2494071" cy="3429000"/>
          </a:xfrm>
          <a:prstGeom prst="rect">
            <a:avLst/>
          </a:prstGeom>
        </p:spPr>
      </p:pic>
      <p:pic>
        <p:nvPicPr>
          <p:cNvPr id="3" name="Picture 2" descr="https://cdn.thinglink.me/api/image/741716306931220480/1240/10/scaletowidth">
            <a:extLst>
              <a:ext uri="{FF2B5EF4-FFF2-40B4-BE49-F238E27FC236}">
                <a16:creationId xmlns:a16="http://schemas.microsoft.com/office/drawing/2014/main" id="{1A361C97-21A5-C31C-4A35-59693EF482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9728736" y="3534974"/>
            <a:ext cx="1981200" cy="33742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D59F710-306D-1077-85BC-68F7CB432B9A}"/>
              </a:ext>
            </a:extLst>
          </p:cNvPr>
          <p:cNvSpPr txBox="1"/>
          <p:nvPr/>
        </p:nvSpPr>
        <p:spPr>
          <a:xfrm>
            <a:off x="1502229" y="4949785"/>
            <a:ext cx="8226507" cy="1600438"/>
          </a:xfrm>
          <a:prstGeom prst="rect">
            <a:avLst/>
          </a:prstGeom>
          <a:noFill/>
        </p:spPr>
        <p:txBody>
          <a:bodyPr wrap="square" rtlCol="0">
            <a:spAutoFit/>
          </a:bodyPr>
          <a:lstStyle/>
          <a:p>
            <a:pPr algn="ctr">
              <a:defRPr/>
            </a:pPr>
            <a:r>
              <a:rPr lang="en-US" sz="2000" b="1" kern="0" dirty="0">
                <a:latin typeface="Verdana Pro" panose="020B0604030504040204" pitchFamily="34" charset="0"/>
              </a:rPr>
              <a:t>… with the goal of provoking people to take ACTION </a:t>
            </a:r>
          </a:p>
          <a:p>
            <a:pPr algn="ctr">
              <a:defRPr/>
            </a:pPr>
            <a:r>
              <a:rPr lang="en-US" b="1" kern="0" dirty="0">
                <a:latin typeface="Verdana Pro" panose="020B0604030504040204" pitchFamily="34" charset="0"/>
              </a:rPr>
              <a:t>(the spike)</a:t>
            </a:r>
          </a:p>
          <a:p>
            <a:pPr>
              <a:defRPr/>
            </a:pPr>
            <a:endParaRPr lang="en-US" sz="2000" b="1" kern="0" dirty="0">
              <a:latin typeface="Verdana Pro" panose="020B0604030504040204" pitchFamily="34" charset="0"/>
            </a:endParaRPr>
          </a:p>
          <a:p>
            <a:pPr>
              <a:defRPr/>
            </a:pPr>
            <a:endParaRPr lang="en-US" sz="2000" b="1" kern="0" dirty="0">
              <a:solidFill>
                <a:prstClr val="white"/>
              </a:solidFill>
              <a:latin typeface="Verdana Pro" panose="020B0604030504040204" pitchFamily="34" charset="0"/>
            </a:endParaRPr>
          </a:p>
          <a:p>
            <a:pPr>
              <a:defRPr/>
            </a:pPr>
            <a:endParaRPr lang="en-US" sz="2000" b="1" kern="0" dirty="0">
              <a:latin typeface="Verdana Pro" panose="020B0604030504040204" pitchFamily="34" charset="0"/>
            </a:endParaRPr>
          </a:p>
        </p:txBody>
      </p:sp>
    </p:spTree>
    <p:extLst>
      <p:ext uri="{BB962C8B-B14F-4D97-AF65-F5344CB8AC3E}">
        <p14:creationId xmlns:p14="http://schemas.microsoft.com/office/powerpoint/2010/main" val="1856384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Rectangle 3"/>
          <p:cNvSpPr>
            <a:spLocks noGrp="1" noChangeArrowheads="1"/>
          </p:cNvSpPr>
          <p:nvPr>
            <p:ph type="title"/>
          </p:nvPr>
        </p:nvSpPr>
        <p:spPr bwMode="auto">
          <a:xfrm>
            <a:off x="2099080" y="76200"/>
            <a:ext cx="8153400" cy="990600"/>
          </a:xfrm>
        </p:spPr>
        <p:txBody>
          <a:bodyPr>
            <a:normAutofit/>
          </a:bodyPr>
          <a:lstStyle/>
          <a:p>
            <a:pPr algn="ctr">
              <a:defRPr/>
            </a:pPr>
            <a:r>
              <a:rPr lang="en-US" sz="2000" b="1" dirty="0">
                <a:latin typeface="Verdana Pro" panose="020B0604030504040204" pitchFamily="34" charset="0"/>
              </a:rPr>
              <a:t>The BIG “SO WHAT”… WHAT CAN WE DO?</a:t>
            </a:r>
          </a:p>
        </p:txBody>
      </p:sp>
      <p:sp>
        <p:nvSpPr>
          <p:cNvPr id="229378" name="Rectangle 2"/>
          <p:cNvSpPr>
            <a:spLocks noGrp="1"/>
          </p:cNvSpPr>
          <p:nvPr>
            <p:ph sz="quarter" idx="1"/>
          </p:nvPr>
        </p:nvSpPr>
        <p:spPr>
          <a:xfrm>
            <a:off x="1775460" y="2035932"/>
            <a:ext cx="8001000" cy="4114801"/>
          </a:xfrm>
          <a:prstGeom prst="rect">
            <a:avLst/>
          </a:prstGeom>
        </p:spPr>
        <p:txBody>
          <a:bodyPr>
            <a:normAutofit/>
          </a:bodyPr>
          <a:lstStyle/>
          <a:p>
            <a:pPr>
              <a:lnSpc>
                <a:spcPct val="90000"/>
              </a:lnSpc>
              <a:spcBef>
                <a:spcPct val="0"/>
              </a:spcBef>
              <a:spcAft>
                <a:spcPct val="30000"/>
              </a:spcAft>
              <a:buClr>
                <a:schemeClr val="tx1">
                  <a:lumMod val="65000"/>
                  <a:lumOff val="35000"/>
                </a:schemeClr>
              </a:buClr>
              <a:buNone/>
              <a:defRPr/>
            </a:pPr>
            <a:r>
              <a:rPr lang="en-US" sz="3200" b="1" i="1" cap="small" dirty="0"/>
              <a:t>   </a:t>
            </a:r>
          </a:p>
          <a:p>
            <a:pPr algn="ctr">
              <a:lnSpc>
                <a:spcPct val="90000"/>
              </a:lnSpc>
              <a:spcBef>
                <a:spcPct val="0"/>
              </a:spcBef>
              <a:spcAft>
                <a:spcPct val="30000"/>
              </a:spcAft>
              <a:buClr>
                <a:schemeClr val="tx1">
                  <a:lumMod val="65000"/>
                  <a:lumOff val="35000"/>
                </a:schemeClr>
              </a:buClr>
              <a:buNone/>
              <a:defRPr/>
            </a:pPr>
            <a:r>
              <a:rPr lang="en-US" b="1" i="1" cap="small" dirty="0">
                <a:solidFill>
                  <a:srgbClr val="00FFFF"/>
                </a:solidFill>
              </a:rPr>
              <a:t>   </a:t>
            </a:r>
            <a:r>
              <a:rPr lang="en-US" b="1" i="1" cap="small" dirty="0">
                <a:solidFill>
                  <a:srgbClr val="C00000"/>
                </a:solidFill>
              </a:rPr>
              <a:t>Mitigation</a:t>
            </a:r>
            <a:r>
              <a:rPr lang="en-US" b="1" dirty="0">
                <a:solidFill>
                  <a:srgbClr val="C00000"/>
                </a:solidFill>
              </a:rPr>
              <a:t>	</a:t>
            </a:r>
            <a:r>
              <a:rPr lang="en-US" b="1" dirty="0"/>
              <a:t>                         	</a:t>
            </a:r>
            <a:r>
              <a:rPr lang="en-US" b="1" dirty="0">
                <a:solidFill>
                  <a:srgbClr val="C00000"/>
                </a:solidFill>
              </a:rPr>
              <a:t>     </a:t>
            </a:r>
            <a:r>
              <a:rPr lang="en-US" b="1" i="1" cap="small" dirty="0">
                <a:solidFill>
                  <a:srgbClr val="C00000"/>
                </a:solidFill>
              </a:rPr>
              <a:t>Adaptation</a:t>
            </a:r>
            <a:endParaRPr lang="en-US" b="1" dirty="0">
              <a:solidFill>
                <a:srgbClr val="C00000"/>
              </a:solidFill>
            </a:endParaRPr>
          </a:p>
          <a:p>
            <a:pPr>
              <a:lnSpc>
                <a:spcPct val="90000"/>
              </a:lnSpc>
              <a:spcBef>
                <a:spcPct val="0"/>
              </a:spcBef>
              <a:spcAft>
                <a:spcPct val="30000"/>
              </a:spcAft>
              <a:buClr>
                <a:schemeClr val="tx1">
                  <a:lumMod val="65000"/>
                  <a:lumOff val="35000"/>
                </a:schemeClr>
              </a:buClr>
              <a:buFont typeface="Wingdings" pitchFamily="2" charset="2"/>
              <a:buNone/>
              <a:defRPr/>
            </a:pPr>
            <a:endParaRPr lang="en-US" b="1" dirty="0"/>
          </a:p>
        </p:txBody>
      </p:sp>
      <p:pic>
        <p:nvPicPr>
          <p:cNvPr id="3076" name="Picture 4" descr="http://auto-lower.ru/img/mats/8696/ins/134450386932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008876" y="3226910"/>
            <a:ext cx="2593848" cy="25759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81200" y="1112320"/>
            <a:ext cx="8077200" cy="646331"/>
          </a:xfrm>
          <a:prstGeom prst="rect">
            <a:avLst/>
          </a:prstGeom>
          <a:noFill/>
        </p:spPr>
        <p:txBody>
          <a:bodyPr wrap="square" rtlCol="0">
            <a:spAutoFit/>
          </a:bodyPr>
          <a:lstStyle/>
          <a:p>
            <a:pPr algn="ctr">
              <a:defRPr/>
            </a:pPr>
            <a:r>
              <a:rPr lang="en-US" kern="0" dirty="0">
                <a:latin typeface="Verdana Pro" panose="020B0604030504040204" pitchFamily="34" charset="0"/>
              </a:rPr>
              <a:t>The G-WOW website provides ideas and templates for taking action and a blog where projects and results can be shared</a:t>
            </a:r>
          </a:p>
        </p:txBody>
      </p:sp>
      <p:sp>
        <p:nvSpPr>
          <p:cNvPr id="3" name="TextBox 2"/>
          <p:cNvSpPr txBox="1"/>
          <p:nvPr/>
        </p:nvSpPr>
        <p:spPr>
          <a:xfrm>
            <a:off x="1752600" y="6074740"/>
            <a:ext cx="4023360" cy="369332"/>
          </a:xfrm>
          <a:prstGeom prst="rect">
            <a:avLst/>
          </a:prstGeom>
          <a:noFill/>
        </p:spPr>
        <p:txBody>
          <a:bodyPr wrap="square" rtlCol="0">
            <a:spAutoFit/>
          </a:bodyPr>
          <a:lstStyle/>
          <a:p>
            <a:pPr algn="ctr"/>
            <a:r>
              <a:rPr lang="en-US" dirty="0">
                <a:solidFill>
                  <a:schemeClr val="bg1"/>
                </a:solidFill>
              </a:rPr>
              <a:t>Putting on the brakes to avoid an impact</a:t>
            </a:r>
          </a:p>
        </p:txBody>
      </p:sp>
      <p:sp>
        <p:nvSpPr>
          <p:cNvPr id="4" name="TextBox 3"/>
          <p:cNvSpPr txBox="1"/>
          <p:nvPr/>
        </p:nvSpPr>
        <p:spPr>
          <a:xfrm>
            <a:off x="6858000" y="6080150"/>
            <a:ext cx="2895600" cy="369332"/>
          </a:xfrm>
          <a:prstGeom prst="rect">
            <a:avLst/>
          </a:prstGeom>
          <a:noFill/>
        </p:spPr>
        <p:txBody>
          <a:bodyPr wrap="square" rtlCol="0">
            <a:spAutoFit/>
          </a:bodyPr>
          <a:lstStyle/>
          <a:p>
            <a:pPr algn="ctr"/>
            <a:r>
              <a:rPr lang="en-US" dirty="0">
                <a:solidFill>
                  <a:schemeClr val="bg1"/>
                </a:solidFill>
              </a:rPr>
              <a:t>Lessening the impact</a:t>
            </a:r>
          </a:p>
        </p:txBody>
      </p:sp>
      <p:pic>
        <p:nvPicPr>
          <p:cNvPr id="2050" name="Picture 2" descr="Hard Brake Pedal Intermittent – Causes Explained">
            <a:extLst>
              <a:ext uri="{FF2B5EF4-FFF2-40B4-BE49-F238E27FC236}">
                <a16:creationId xmlns:a16="http://schemas.microsoft.com/office/drawing/2014/main" id="{1A5540C3-156A-1ED7-5139-98B2CA22F8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334" y="3429000"/>
            <a:ext cx="3423557" cy="2283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638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2090" y="801625"/>
            <a:ext cx="8885384" cy="830997"/>
          </a:xfrm>
          <a:prstGeom prst="rect">
            <a:avLst/>
          </a:prstGeom>
          <a:noFill/>
        </p:spPr>
        <p:txBody>
          <a:bodyPr wrap="square" rtlCol="0">
            <a:spAutoFit/>
          </a:bodyPr>
          <a:lstStyle/>
          <a:p>
            <a:pPr algn="ctr"/>
            <a:r>
              <a:rPr lang="en-US" sz="2400" b="1" dirty="0">
                <a:latin typeface="Verdana" panose="020B0604030504040204" pitchFamily="34" charset="0"/>
                <a:ea typeface="Verdana" panose="020B0604030504040204" pitchFamily="34" charset="0"/>
                <a:cs typeface="Arial" panose="020B0604020202020204" pitchFamily="34" charset="0"/>
              </a:rPr>
              <a:t>Communication is ACTION</a:t>
            </a:r>
          </a:p>
          <a:p>
            <a:endParaRPr lang="en-US" sz="2400" b="1" dirty="0">
              <a:solidFill>
                <a:srgbClr val="FFFF00"/>
              </a:solidFill>
              <a:latin typeface="Lucida Fax" panose="02060602050505020204" pitchFamily="18" charset="0"/>
            </a:endParaRPr>
          </a:p>
        </p:txBody>
      </p:sp>
      <p:sp>
        <p:nvSpPr>
          <p:cNvPr id="5" name="TextBox 4"/>
          <p:cNvSpPr txBox="1"/>
          <p:nvPr/>
        </p:nvSpPr>
        <p:spPr>
          <a:xfrm>
            <a:off x="1477118" y="1949819"/>
            <a:ext cx="8883073" cy="3970318"/>
          </a:xfrm>
          <a:prstGeom prst="rect">
            <a:avLst/>
          </a:prstGeom>
          <a:noFill/>
        </p:spPr>
        <p:txBody>
          <a:bodyPr wrap="square" rtlCol="0">
            <a:spAutoFit/>
          </a:bodyPr>
          <a:lstStyle/>
          <a:p>
            <a:r>
              <a:rPr lang="en-US" sz="2000" b="1" dirty="0">
                <a:cs typeface="Arial" panose="020B0604020202020204" pitchFamily="34" charset="0"/>
              </a:rPr>
              <a:t>M</a:t>
            </a:r>
            <a:r>
              <a:rPr lang="en-US" sz="1600" b="1" dirty="0">
                <a:latin typeface="Verdana Pro" panose="020B0604030504040204" pitchFamily="34" charset="0"/>
                <a:cs typeface="Arial" panose="020B0604020202020204" pitchFamily="34" charset="0"/>
              </a:rPr>
              <a:t>ake It Personal</a:t>
            </a:r>
            <a:r>
              <a:rPr lang="en-US" sz="1600" dirty="0">
                <a:latin typeface="Verdana Pro" panose="020B0604030504040204" pitchFamily="34" charset="0"/>
                <a:cs typeface="Arial" panose="020B0604020202020204" pitchFamily="34" charset="0"/>
              </a:rPr>
              <a:t>…..use the G-WOW method. Start with place-based evidence of how climate change is affecting an activity, place or being that the person values so the message “sticks.” Weave in TEK and SEK to reveal other sources of climate change evidence. </a:t>
            </a:r>
          </a:p>
          <a:p>
            <a:endParaRPr lang="en-US" sz="1600" dirty="0">
              <a:latin typeface="Verdana Pro" panose="020B0604030504040204" pitchFamily="34" charset="0"/>
              <a:cs typeface="Arial" panose="020B0604020202020204" pitchFamily="34" charset="0"/>
            </a:endParaRPr>
          </a:p>
          <a:p>
            <a:r>
              <a:rPr lang="en-US" sz="1600" b="1" u="sng" dirty="0">
                <a:latin typeface="Verdana Pro" panose="020B0604030504040204" pitchFamily="34" charset="0"/>
                <a:cs typeface="Arial" panose="020B0604020202020204" pitchFamily="34" charset="0"/>
              </a:rPr>
              <a:t>Listen</a:t>
            </a:r>
            <a:r>
              <a:rPr lang="en-US" sz="1600" b="1" dirty="0">
                <a:latin typeface="Verdana Pro" panose="020B0604030504040204" pitchFamily="34" charset="0"/>
                <a:cs typeface="Arial" panose="020B0604020202020204" pitchFamily="34" charset="0"/>
              </a:rPr>
              <a:t> to their observations … tell y</a:t>
            </a:r>
            <a:r>
              <a:rPr lang="en-US" sz="1600" b="1" u="sng" dirty="0">
                <a:latin typeface="Verdana Pro" panose="020B0604030504040204" pitchFamily="34" charset="0"/>
                <a:cs typeface="Arial" panose="020B0604020202020204" pitchFamily="34" charset="0"/>
              </a:rPr>
              <a:t>our</a:t>
            </a:r>
            <a:r>
              <a:rPr lang="en-US" sz="1600" b="1" dirty="0">
                <a:latin typeface="Verdana Pro" panose="020B0604030504040204" pitchFamily="34" charset="0"/>
                <a:cs typeface="Arial" panose="020B0604020202020204" pitchFamily="34" charset="0"/>
              </a:rPr>
              <a:t> climate story</a:t>
            </a:r>
            <a:r>
              <a:rPr lang="en-US" sz="1600" dirty="0">
                <a:latin typeface="Verdana Pro" panose="020B0604030504040204" pitchFamily="34" charset="0"/>
                <a:cs typeface="Arial" panose="020B0604020202020204" pitchFamily="34" charset="0"/>
              </a:rPr>
              <a:t>. The more we communicate with others about climate change, the more this issue moves to the forefront which will support broader action.</a:t>
            </a:r>
          </a:p>
          <a:p>
            <a:endParaRPr lang="en-US" sz="1600" dirty="0">
              <a:latin typeface="Verdana Pro" panose="020B0604030504040204" pitchFamily="34" charset="0"/>
              <a:cs typeface="Arial" panose="020B0604020202020204" pitchFamily="34" charset="0"/>
            </a:endParaRPr>
          </a:p>
          <a:p>
            <a:r>
              <a:rPr lang="en-US" sz="1600" b="1" dirty="0">
                <a:latin typeface="Verdana Pro" panose="020B0604030504040204" pitchFamily="34" charset="0"/>
                <a:cs typeface="Arial" panose="020B0604020202020204" pitchFamily="34" charset="0"/>
              </a:rPr>
              <a:t>Encourage them to take action.</a:t>
            </a:r>
            <a:endParaRPr lang="en-US" sz="1600" dirty="0">
              <a:latin typeface="Verdana Pro" panose="020B0604030504040204" pitchFamily="34" charset="0"/>
              <a:cs typeface="Arial" panose="020B0604020202020204" pitchFamily="34" charset="0"/>
            </a:endParaRPr>
          </a:p>
          <a:p>
            <a:r>
              <a:rPr lang="en-US" sz="1600" dirty="0">
                <a:latin typeface="Verdana Pro" panose="020B0604030504040204" pitchFamily="34" charset="0"/>
                <a:cs typeface="Arial" panose="020B0604020202020204" pitchFamily="34" charset="0"/>
              </a:rPr>
              <a:t>Highlight opportunities to take climate action that resonate with the person’s interests such as increasing energy efficiency, saving money, reducing  reduction of dependence on foreign energy.  Focusing on “doom” can cause climate fatalism, resulting in inaction.</a:t>
            </a:r>
          </a:p>
          <a:p>
            <a:r>
              <a:rPr lang="en-US" sz="2400" dirty="0"/>
              <a:t> </a:t>
            </a: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0191" y="5306769"/>
            <a:ext cx="1615525" cy="14015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A picture containing person, wall, indoor, man&#10;&#10;Description generated with very high confidence">
            <a:extLst>
              <a:ext uri="{FF2B5EF4-FFF2-40B4-BE49-F238E27FC236}">
                <a16:creationId xmlns:a16="http://schemas.microsoft.com/office/drawing/2014/main" id="{DD96BCD5-BED5-40C3-8A95-B23E8B19C0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892" y="295563"/>
            <a:ext cx="2153641" cy="14346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425311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txBox="1"/>
          <p:nvPr/>
        </p:nvSpPr>
        <p:spPr>
          <a:xfrm>
            <a:off x="222021" y="1361967"/>
            <a:ext cx="11643115" cy="2339102"/>
          </a:xfrm>
          <a:prstGeom prst="rect">
            <a:avLst/>
          </a:prstGeom>
          <a:ln>
            <a:solidFill>
              <a:srgbClr val="0000FF"/>
            </a:solidFill>
          </a:ln>
        </p:spPr>
        <p:txBody>
          <a:bodyPr vert="horz" wrap="square" lIns="0" tIns="0" rIns="0" bIns="0" rtlCol="0">
            <a:spAutoFit/>
          </a:bodyPr>
          <a:lstStyle/>
          <a:p>
            <a:pPr marL="8929" algn="ctr" defTabSz="642915">
              <a:defRPr/>
            </a:pPr>
            <a:r>
              <a:rPr lang="en-US" sz="2000" b="1" kern="0" dirty="0">
                <a:cs typeface="Calibri" panose="020F0502020204030204" pitchFamily="34" charset="0"/>
              </a:rPr>
              <a:t>Evaluation of 2015 educators using this approach agree or strongly agree:</a:t>
            </a:r>
          </a:p>
          <a:p>
            <a:pPr marL="8929" algn="ctr" defTabSz="642915">
              <a:defRPr/>
            </a:pPr>
            <a:endParaRPr lang="en-US" b="1" kern="0" dirty="0">
              <a:cs typeface="Calibri" panose="020F0502020204030204" pitchFamily="34" charset="0"/>
            </a:endParaRPr>
          </a:p>
          <a:p>
            <a:pPr marL="751879" lvl="1" indent="-285750" defTabSz="642915">
              <a:buFont typeface="Arial" panose="020B0604020202020204" pitchFamily="34" charset="0"/>
              <a:buChar char="•"/>
              <a:defRPr/>
            </a:pPr>
            <a:r>
              <a:rPr lang="en-US" kern="0" dirty="0">
                <a:latin typeface="Calibri" panose="020F0502020204030204" pitchFamily="34" charset="0"/>
                <a:cs typeface="Calibri" panose="020F0502020204030204" pitchFamily="34" charset="0"/>
              </a:rPr>
              <a:t>An increase in </a:t>
            </a:r>
            <a:r>
              <a:rPr lang="en-US" sz="2000" b="1" kern="0" dirty="0">
                <a:solidFill>
                  <a:srgbClr val="C00000"/>
                </a:solidFill>
                <a:latin typeface="Calibri" panose="020F0502020204030204" pitchFamily="34" charset="0"/>
                <a:cs typeface="Calibri" panose="020F0502020204030204" pitchFamily="34" charset="0"/>
              </a:rPr>
              <a:t>personal </a:t>
            </a:r>
            <a:r>
              <a:rPr sz="2000" b="1" kern="0" dirty="0">
                <a:solidFill>
                  <a:srgbClr val="C00000"/>
                </a:solidFill>
                <a:latin typeface="Calibri" panose="020F0502020204030204" pitchFamily="34" charset="0"/>
                <a:cs typeface="Calibri" panose="020F0502020204030204" pitchFamily="34" charset="0"/>
              </a:rPr>
              <a:t>climate literacy </a:t>
            </a:r>
            <a:r>
              <a:rPr lang="en-US" kern="0" dirty="0">
                <a:latin typeface="Calibri" panose="020F0502020204030204" pitchFamily="34" charset="0"/>
                <a:cs typeface="Calibri" panose="020F0502020204030204" pitchFamily="34" charset="0"/>
              </a:rPr>
              <a:t>and teaching </a:t>
            </a:r>
            <a:r>
              <a:rPr kern="0" dirty="0">
                <a:latin typeface="Calibri" panose="020F0502020204030204" pitchFamily="34" charset="0"/>
                <a:cs typeface="Calibri" panose="020F0502020204030204" pitchFamily="34" charset="0"/>
              </a:rPr>
              <a:t>skills</a:t>
            </a:r>
            <a:endParaRPr lang="en-US" kern="0" dirty="0">
              <a:latin typeface="Calibri" panose="020F0502020204030204" pitchFamily="34" charset="0"/>
              <a:cs typeface="Calibri" panose="020F0502020204030204" pitchFamily="34" charset="0"/>
            </a:endParaRPr>
          </a:p>
          <a:p>
            <a:pPr marL="751879" lvl="1" indent="-285750" defTabSz="642915">
              <a:buFont typeface="Arial" panose="020B0604020202020204" pitchFamily="34" charset="0"/>
              <a:buChar char="•"/>
              <a:defRPr/>
            </a:pPr>
            <a:r>
              <a:rPr lang="en-US" kern="0" dirty="0">
                <a:latin typeface="Calibri" panose="020F0502020204030204" pitchFamily="34" charset="0"/>
                <a:cs typeface="Calibri" panose="020F0502020204030204" pitchFamily="34" charset="0"/>
              </a:rPr>
              <a:t>Being</a:t>
            </a:r>
            <a:r>
              <a:rPr lang="en-US" kern="0" dirty="0">
                <a:solidFill>
                  <a:srgbClr val="FFFFFF"/>
                </a:solidFill>
                <a:latin typeface="Calibri" panose="020F0502020204030204" pitchFamily="34" charset="0"/>
                <a:cs typeface="Calibri" panose="020F0502020204030204" pitchFamily="34" charset="0"/>
              </a:rPr>
              <a:t> </a:t>
            </a:r>
            <a:r>
              <a:rPr lang="en-US" b="1" kern="0" dirty="0">
                <a:solidFill>
                  <a:srgbClr val="C00000"/>
                </a:solidFill>
                <a:latin typeface="Calibri" panose="020F0502020204030204" pitchFamily="34" charset="0"/>
                <a:cs typeface="Calibri" panose="020F0502020204030204" pitchFamily="34" charset="0"/>
              </a:rPr>
              <a:t>more </a:t>
            </a:r>
            <a:r>
              <a:rPr lang="en-US" sz="2000" b="1" kern="0" dirty="0">
                <a:solidFill>
                  <a:srgbClr val="C00000"/>
                </a:solidFill>
                <a:latin typeface="Calibri" panose="020F0502020204030204" pitchFamily="34" charset="0"/>
                <a:cs typeface="Calibri" panose="020F0502020204030204" pitchFamily="34" charset="0"/>
              </a:rPr>
              <a:t>confident in teaching </a:t>
            </a:r>
            <a:r>
              <a:rPr lang="en-US" kern="0" dirty="0">
                <a:latin typeface="Calibri" panose="020F0502020204030204" pitchFamily="34" charset="0"/>
                <a:cs typeface="Calibri" panose="020F0502020204030204" pitchFamily="34" charset="0"/>
              </a:rPr>
              <a:t>about climate change</a:t>
            </a:r>
          </a:p>
          <a:p>
            <a:pPr marL="751879" lvl="1" indent="-285750" defTabSz="642915">
              <a:buFont typeface="Arial" panose="020B0604020202020204" pitchFamily="34" charset="0"/>
              <a:buChar char="•"/>
              <a:defRPr/>
            </a:pPr>
            <a:r>
              <a:rPr lang="en-US" kern="0" dirty="0">
                <a:latin typeface="Calibri" panose="020F0502020204030204" pitchFamily="34" charset="0"/>
                <a:cs typeface="Calibri" panose="020F0502020204030204" pitchFamily="34" charset="0"/>
              </a:rPr>
              <a:t>T</a:t>
            </a:r>
            <a:r>
              <a:rPr kern="0" dirty="0">
                <a:latin typeface="Calibri" panose="020F0502020204030204" pitchFamily="34" charset="0"/>
                <a:cs typeface="Calibri" panose="020F0502020204030204" pitchFamily="34" charset="0"/>
              </a:rPr>
              <a:t>he </a:t>
            </a:r>
            <a:r>
              <a:rPr lang="en-US" sz="2000" b="1" kern="0" dirty="0">
                <a:solidFill>
                  <a:srgbClr val="C00000"/>
                </a:solidFill>
                <a:latin typeface="Calibri" panose="020F0502020204030204" pitchFamily="34" charset="0"/>
                <a:cs typeface="Calibri" panose="020F0502020204030204" pitchFamily="34" charset="0"/>
              </a:rPr>
              <a:t>model is transferable </a:t>
            </a:r>
            <a:r>
              <a:rPr lang="en-US" kern="0" dirty="0">
                <a:latin typeface="Calibri" panose="020F0502020204030204" pitchFamily="34" charset="0"/>
                <a:cs typeface="Calibri" panose="020F0502020204030204" pitchFamily="34" charset="0"/>
              </a:rPr>
              <a:t>to their student populations </a:t>
            </a:r>
            <a:r>
              <a:rPr kern="0" dirty="0">
                <a:latin typeface="Calibri" panose="020F0502020204030204" pitchFamily="34" charset="0"/>
                <a:cs typeface="Calibri" panose="020F0502020204030204" pitchFamily="34" charset="0"/>
              </a:rPr>
              <a:t>despite location</a:t>
            </a:r>
            <a:endParaRPr lang="en-US" kern="0" dirty="0">
              <a:latin typeface="Calibri" panose="020F0502020204030204" pitchFamily="34" charset="0"/>
              <a:cs typeface="Calibri" panose="020F0502020204030204" pitchFamily="34" charset="0"/>
            </a:endParaRPr>
          </a:p>
          <a:p>
            <a:pPr marL="751879" lvl="1" indent="-285750" defTabSz="642915">
              <a:buFont typeface="Arial" panose="020B0604020202020204" pitchFamily="34" charset="0"/>
              <a:buChar char="•"/>
              <a:defRPr/>
            </a:pPr>
            <a:endParaRPr lang="en-US" kern="0" spc="285" dirty="0">
              <a:solidFill>
                <a:srgbClr val="FFFFFF"/>
              </a:solidFill>
              <a:latin typeface="Arial" panose="020B0604020202020204" pitchFamily="34" charset="0"/>
              <a:cs typeface="Arial" panose="020B0604020202020204" pitchFamily="34" charset="0"/>
            </a:endParaRPr>
          </a:p>
          <a:p>
            <a:pPr marL="751879" lvl="1" indent="-285750" defTabSz="642915">
              <a:buFont typeface="Arial" panose="020B0604020202020204" pitchFamily="34" charset="0"/>
              <a:buChar char="•"/>
              <a:defRPr/>
            </a:pPr>
            <a:endParaRPr lang="en-US" kern="0" spc="285" dirty="0">
              <a:solidFill>
                <a:srgbClr val="FFFFFF"/>
              </a:solidFill>
              <a:latin typeface="Arial" panose="020B0604020202020204" pitchFamily="34" charset="0"/>
              <a:cs typeface="Arial" panose="020B0604020202020204" pitchFamily="34" charset="0"/>
            </a:endParaRPr>
          </a:p>
          <a:p>
            <a:pPr marL="751879" lvl="1" indent="-285750" defTabSz="642915">
              <a:buFont typeface="Arial" panose="020B0604020202020204" pitchFamily="34" charset="0"/>
              <a:buChar char="•"/>
              <a:defRPr/>
            </a:pPr>
            <a:endParaRPr kern="0" dirty="0">
              <a:solidFill>
                <a:sysClr val="windowText" lastClr="000000"/>
              </a:solidFill>
              <a:latin typeface="Arial" panose="020B0604020202020204" pitchFamily="34" charset="0"/>
              <a:cs typeface="Arial" panose="020B0604020202020204" pitchFamily="34" charset="0"/>
            </a:endParaRPr>
          </a:p>
        </p:txBody>
      </p:sp>
      <p:sp>
        <p:nvSpPr>
          <p:cNvPr id="12" name="TextBox 11"/>
          <p:cNvSpPr txBox="1"/>
          <p:nvPr/>
        </p:nvSpPr>
        <p:spPr>
          <a:xfrm>
            <a:off x="717780" y="3024812"/>
            <a:ext cx="10591800" cy="523220"/>
          </a:xfrm>
          <a:prstGeom prst="rect">
            <a:avLst/>
          </a:prstGeom>
          <a:noFill/>
        </p:spPr>
        <p:txBody>
          <a:bodyPr wrap="square" rtlCol="0">
            <a:spAutoFit/>
          </a:bodyPr>
          <a:lstStyle/>
          <a:p>
            <a:pPr marL="8929" algn="ctr" defTabSz="642915">
              <a:defRPr/>
            </a:pPr>
            <a:r>
              <a:rPr lang="en-US" sz="1400" b="1" i="1" kern="0" spc="80" dirty="0">
                <a:solidFill>
                  <a:srgbClr val="0000FF"/>
                </a:solidFill>
                <a:latin typeface="+mj-lt"/>
                <a:cs typeface="Calibri"/>
              </a:rPr>
              <a:t>Source:  Patty Carpenter, 2016 UMD Master Degree Thesis:  </a:t>
            </a:r>
          </a:p>
          <a:p>
            <a:pPr marL="8929" algn="ctr" defTabSz="642915">
              <a:defRPr/>
            </a:pPr>
            <a:r>
              <a:rPr lang="en-US" sz="1400" b="1" i="1" kern="0" spc="80" dirty="0">
                <a:solidFill>
                  <a:srgbClr val="0000FF"/>
                </a:solidFill>
                <a:latin typeface="+mj-lt"/>
                <a:cs typeface="Calibri"/>
              </a:rPr>
              <a:t>“G-WOW Changing Climate, Changing Culture Professional Development's Influence on Classroom Teachers”</a:t>
            </a:r>
          </a:p>
        </p:txBody>
      </p:sp>
      <p:sp>
        <p:nvSpPr>
          <p:cNvPr id="4" name="TextBox 3"/>
          <p:cNvSpPr txBox="1"/>
          <p:nvPr/>
        </p:nvSpPr>
        <p:spPr>
          <a:xfrm>
            <a:off x="163432" y="443777"/>
            <a:ext cx="11865136" cy="400110"/>
          </a:xfrm>
          <a:prstGeom prst="rect">
            <a:avLst/>
          </a:prstGeom>
          <a:noFill/>
        </p:spPr>
        <p:txBody>
          <a:bodyPr wrap="square" rtlCol="0">
            <a:spAutoFit/>
          </a:bodyPr>
          <a:lstStyle/>
          <a:p>
            <a:pPr algn="ctr"/>
            <a:r>
              <a:rPr lang="en-US" sz="2000" b="1" dirty="0">
                <a:latin typeface="Verdana" panose="020B0604030504040204" pitchFamily="34" charset="0"/>
                <a:ea typeface="Verdana" panose="020B0604030504040204" pitchFamily="34" charset="0"/>
              </a:rPr>
              <a:t>Is the G-WOW methodology effective in teaching about climate change?  </a:t>
            </a:r>
          </a:p>
        </p:txBody>
      </p:sp>
      <p:sp>
        <p:nvSpPr>
          <p:cNvPr id="2" name="TextBox 1"/>
          <p:cNvSpPr txBox="1"/>
          <p:nvPr/>
        </p:nvSpPr>
        <p:spPr>
          <a:xfrm>
            <a:off x="222021" y="4286696"/>
            <a:ext cx="11643115" cy="2154436"/>
          </a:xfrm>
          <a:prstGeom prst="rect">
            <a:avLst/>
          </a:prstGeom>
          <a:noFill/>
          <a:ln>
            <a:solidFill>
              <a:srgbClr val="0000FF"/>
            </a:solidFill>
          </a:ln>
        </p:spPr>
        <p:txBody>
          <a:bodyPr wrap="square" rtlCol="0">
            <a:spAutoFit/>
          </a:bodyPr>
          <a:lstStyle/>
          <a:p>
            <a:pPr algn="ctr"/>
            <a:r>
              <a:rPr lang="en-US" sz="2000" b="1" dirty="0"/>
              <a:t>Evaluation of 2019 educators:</a:t>
            </a:r>
          </a:p>
          <a:p>
            <a:endParaRPr lang="en-US" sz="2000" dirty="0">
              <a:solidFill>
                <a:srgbClr val="00FF99"/>
              </a:solidFill>
            </a:endParaRP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100% very likely to extremely likely to</a:t>
            </a:r>
            <a:r>
              <a:rPr lang="en-US" dirty="0">
                <a:solidFill>
                  <a:srgbClr val="C00000"/>
                </a:solidFill>
                <a:latin typeface="Calibri" panose="020F0502020204030204" pitchFamily="34" charset="0"/>
                <a:cs typeface="Calibri" panose="020F0502020204030204" pitchFamily="34" charset="0"/>
              </a:rPr>
              <a:t> </a:t>
            </a:r>
            <a:r>
              <a:rPr lang="en-US" sz="2000" b="1" dirty="0">
                <a:solidFill>
                  <a:srgbClr val="C00000"/>
                </a:solidFill>
                <a:latin typeface="Calibri" panose="020F0502020204030204" pitchFamily="34" charset="0"/>
                <a:cs typeface="Calibri" panose="020F0502020204030204" pitchFamily="34" charset="0"/>
              </a:rPr>
              <a:t>incorporate place-based evidence </a:t>
            </a:r>
            <a:r>
              <a:rPr lang="en-US" dirty="0">
                <a:latin typeface="Calibri" panose="020F0502020204030204" pitchFamily="34" charset="0"/>
                <a:cs typeface="Calibri" panose="020F0502020204030204" pitchFamily="34" charset="0"/>
              </a:rPr>
              <a:t>in their climate outreach</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92%</a:t>
            </a:r>
            <a:r>
              <a:rPr lang="en-US" dirty="0">
                <a:solidFill>
                  <a:srgbClr val="C00000"/>
                </a:solidFill>
                <a:latin typeface="Calibri" panose="020F0502020204030204" pitchFamily="34" charset="0"/>
                <a:cs typeface="Calibri" panose="020F0502020204030204" pitchFamily="34" charset="0"/>
              </a:rPr>
              <a:t> </a:t>
            </a:r>
            <a:r>
              <a:rPr lang="en-US" sz="2000" b="1" dirty="0">
                <a:solidFill>
                  <a:srgbClr val="C00000"/>
                </a:solidFill>
                <a:latin typeface="Calibri" panose="020F0502020204030204" pitchFamily="34" charset="0"/>
                <a:cs typeface="Calibri" panose="020F0502020204030204" pitchFamily="34" charset="0"/>
              </a:rPr>
              <a:t>increased their confidence </a:t>
            </a:r>
            <a:r>
              <a:rPr lang="en-US" dirty="0">
                <a:latin typeface="Calibri" panose="020F0502020204030204" pitchFamily="34" charset="0"/>
                <a:cs typeface="Calibri" panose="020F0502020204030204" pitchFamily="34" charset="0"/>
              </a:rPr>
              <a:t>in teaching about climate change</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100% were likely or extremely like to use this training to help others </a:t>
            </a:r>
            <a:r>
              <a:rPr lang="en-US" sz="2000" b="1" dirty="0">
                <a:solidFill>
                  <a:srgbClr val="C00000"/>
                </a:solidFill>
                <a:latin typeface="Calibri" panose="020F0502020204030204" pitchFamily="34" charset="0"/>
                <a:cs typeface="Calibri" panose="020F0502020204030204" pitchFamily="34" charset="0"/>
              </a:rPr>
              <a:t>adapt climate resiliency </a:t>
            </a:r>
            <a:r>
              <a:rPr lang="en-US" dirty="0">
                <a:latin typeface="Calibri" panose="020F0502020204030204" pitchFamily="34" charset="0"/>
                <a:cs typeface="Calibri" panose="020F0502020204030204" pitchFamily="34" charset="0"/>
              </a:rPr>
              <a:t>behaviors</a:t>
            </a:r>
          </a:p>
          <a:p>
            <a:endParaRPr lang="en-US" dirty="0">
              <a:latin typeface="Calibri" panose="020F0502020204030204" pitchFamily="34" charset="0"/>
              <a:cs typeface="Calibri" panose="020F0502020204030204" pitchFamily="34" charset="0"/>
            </a:endParaRPr>
          </a:p>
          <a:p>
            <a:pPr algn="ctr"/>
            <a:r>
              <a:rPr lang="en-US" sz="1400" b="1" i="1" dirty="0">
                <a:solidFill>
                  <a:srgbClr val="0000FF"/>
                </a:solidFill>
                <a:latin typeface="Calibri Light" panose="020F0302020204030204" pitchFamily="34" charset="0"/>
                <a:cs typeface="Calibri Light" panose="020F0302020204030204" pitchFamily="34" charset="0"/>
              </a:rPr>
              <a:t>Source:  Climate Strong! professional development institute evaluation, 2019</a:t>
            </a:r>
          </a:p>
        </p:txBody>
      </p:sp>
    </p:spTree>
    <p:extLst>
      <p:ext uri="{BB962C8B-B14F-4D97-AF65-F5344CB8AC3E}">
        <p14:creationId xmlns:p14="http://schemas.microsoft.com/office/powerpoint/2010/main" val="382548020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7926248" y="2524893"/>
            <a:ext cx="3298206" cy="21148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Pts val="3000"/>
              <a:buFontTx/>
              <a:buNone/>
              <a:tabLst/>
              <a:defRPr/>
            </a:pPr>
            <a:r>
              <a:rPr kumimoji="0" lang="en-US" sz="2000" b="1" i="0" u="none" strike="noStrike" kern="0" cap="none" spc="0" normalizeH="0" baseline="0" noProof="0" dirty="0">
                <a:ln>
                  <a:noFill/>
                </a:ln>
                <a:solidFill>
                  <a:prstClr val="black"/>
                </a:solidFill>
                <a:effectLst/>
                <a:uLnTx/>
                <a:uFillTx/>
                <a:latin typeface="Calibri" panose="020F0502020204030204"/>
                <a:ea typeface="+mn-ea"/>
                <a:cs typeface="Arial" pitchFamily="34" charset="0"/>
              </a:rPr>
              <a:t>Ojibwe Lifeways Units</a:t>
            </a:r>
          </a:p>
          <a:p>
            <a:pPr marL="0" marR="0" lvl="0" indent="0" algn="ctr" defTabSz="914400" rtl="0" eaLnBrk="1" fontAlgn="base" latinLnBrk="0" hangingPunct="1">
              <a:lnSpc>
                <a:spcPct val="100000"/>
              </a:lnSpc>
              <a:spcBef>
                <a:spcPct val="0"/>
              </a:spcBef>
              <a:spcAft>
                <a:spcPct val="0"/>
              </a:spcAft>
              <a:buClrTx/>
              <a:buSzPts val="3000"/>
              <a:buFontTx/>
              <a:buNone/>
              <a:tabLst/>
              <a:defRPr/>
            </a:pPr>
            <a:r>
              <a:rPr kumimoji="0" lang="en-US" sz="1600" b="0" i="0" u="none" strike="noStrike" kern="0" cap="none" spc="0" normalizeH="0" baseline="0" noProof="0" dirty="0">
                <a:ln>
                  <a:noFill/>
                </a:ln>
                <a:solidFill>
                  <a:srgbClr val="0000FF"/>
                </a:solidFill>
                <a:effectLst/>
                <a:uLnTx/>
                <a:uFillTx/>
                <a:latin typeface="Calibri" panose="020F0502020204030204"/>
                <a:ea typeface="+mn-ea"/>
                <a:cs typeface="Calibri" panose="020F0502020204030204" pitchFamily="34" charset="0"/>
              </a:rPr>
              <a:t>Four seasonal units, and a water unit for investigating place-based &amp; TEK-based evidence of climate impacts on Ojibwe lifeways and how to apply this model to your culture. </a:t>
            </a:r>
          </a:p>
          <a:p>
            <a:pPr marL="285750" marR="0" lvl="0" indent="-285750" algn="l" defTabSz="914400" rtl="0" eaLnBrk="1" fontAlgn="base" latinLnBrk="0" hangingPunct="1">
              <a:lnSpc>
                <a:spcPct val="100000"/>
              </a:lnSpc>
              <a:spcBef>
                <a:spcPct val="0"/>
              </a:spcBef>
              <a:spcAft>
                <a:spcPct val="0"/>
              </a:spcAft>
              <a:buClrTx/>
              <a:buSzPts val="3000"/>
              <a:buFont typeface="Arial" panose="020B0604020202020204" pitchFamily="34" charset="0"/>
              <a:buChar char="•"/>
              <a:tabLst/>
              <a:defRPr/>
            </a:pPr>
            <a:endParaRPr kumimoji="0" lang="en-US" sz="1600" b="0" i="0" u="none" strike="noStrike" kern="0" cap="none" spc="0" normalizeH="0" baseline="0" noProof="0" dirty="0">
              <a:ln>
                <a:noFill/>
              </a:ln>
              <a:solidFill>
                <a:srgbClr val="FFC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3000"/>
              <a:buFont typeface="Symbol" pitchFamily="18" charset="2"/>
              <a:buChar char="·"/>
              <a:tabLst/>
              <a:defRPr/>
            </a:pPr>
            <a:endParaRPr kumimoji="0" lang="en-US" sz="1600" b="0" i="0" u="none" strike="noStrike" kern="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6" name="Text Box 3"/>
          <p:cNvSpPr txBox="1">
            <a:spLocks noChangeArrowheads="1"/>
          </p:cNvSpPr>
          <p:nvPr/>
        </p:nvSpPr>
        <p:spPr bwMode="auto">
          <a:xfrm>
            <a:off x="8171657" y="4333107"/>
            <a:ext cx="2800962" cy="1855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panose="020F0502020204030204"/>
                <a:ea typeface="+mn-ea"/>
                <a:cs typeface="Arial" pitchFamily="34" charset="0"/>
              </a:rPr>
              <a:t>Investigate the Science</a:t>
            </a:r>
          </a:p>
          <a:p>
            <a:pPr marL="0" marR="0" lvl="0" indent="0" algn="ctr" defTabSz="914400" rtl="0" eaLnBrk="1" fontAlgn="base" latinLnBrk="0" hangingPunct="1">
              <a:lnSpc>
                <a:spcPct val="100000"/>
              </a:lnSpc>
              <a:spcBef>
                <a:spcPct val="0"/>
              </a:spcBef>
              <a:spcAft>
                <a:spcPct val="0"/>
              </a:spcAft>
              <a:buClrTx/>
              <a:buSzPts val="3000"/>
              <a:buFontTx/>
              <a:buNone/>
              <a:tabLst/>
              <a:defRPr/>
            </a:pPr>
            <a:r>
              <a:rPr kumimoji="0" lang="en-US" sz="1600" b="0" i="0" u="none" strike="noStrike" kern="0" cap="none" spc="0" normalizeH="0" baseline="0" noProof="0" dirty="0">
                <a:ln>
                  <a:noFill/>
                </a:ln>
                <a:solidFill>
                  <a:srgbClr val="0000FF"/>
                </a:solidFill>
                <a:effectLst/>
                <a:uLnTx/>
                <a:uFillTx/>
                <a:latin typeface="Calibri" panose="020F0502020204030204"/>
                <a:ea typeface="+mn-ea"/>
                <a:cs typeface="Calibri" panose="020F0502020204030204" pitchFamily="34" charset="0"/>
              </a:rPr>
              <a:t>Integration of SEK-based climate research to evaluate whether culture and science agree</a:t>
            </a:r>
          </a:p>
        </p:txBody>
      </p:sp>
      <p:sp>
        <p:nvSpPr>
          <p:cNvPr id="7" name="Text Box 5"/>
          <p:cNvSpPr txBox="1">
            <a:spLocks noChangeArrowheads="1"/>
          </p:cNvSpPr>
          <p:nvPr/>
        </p:nvSpPr>
        <p:spPr bwMode="auto">
          <a:xfrm>
            <a:off x="1036206" y="4350775"/>
            <a:ext cx="2588807" cy="1119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panose="020F0502020204030204"/>
                <a:ea typeface="+mn-ea"/>
                <a:cs typeface="Arial" pitchFamily="34" charset="0"/>
              </a:rPr>
              <a:t>What Can We Do?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Calibri" panose="020F0502020204030204"/>
                <a:ea typeface="+mn-ea"/>
                <a:cs typeface="Calibri" panose="020F0502020204030204" pitchFamily="34" charset="0"/>
              </a:rPr>
              <a:t>Creating climate action projects</a:t>
            </a:r>
          </a:p>
        </p:txBody>
      </p:sp>
      <p:sp>
        <p:nvSpPr>
          <p:cNvPr id="8" name="Text Box 4"/>
          <p:cNvSpPr txBox="1">
            <a:spLocks noChangeArrowheads="1"/>
          </p:cNvSpPr>
          <p:nvPr/>
        </p:nvSpPr>
        <p:spPr bwMode="auto">
          <a:xfrm>
            <a:off x="1081506" y="2758546"/>
            <a:ext cx="2543507" cy="1042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panose="020F0502020204030204"/>
                <a:ea typeface="+mn-ea"/>
                <a:cs typeface="Arial" pitchFamily="34" charset="0"/>
              </a:rPr>
              <a:t>Talking Circle</a:t>
            </a:r>
          </a:p>
          <a:p>
            <a:pPr marL="0" marR="0" lvl="0" indent="0" algn="ctr" defTabSz="914400" rtl="0" eaLnBrk="1" fontAlgn="base" latinLnBrk="0" hangingPunct="1">
              <a:lnSpc>
                <a:spcPct val="100000"/>
              </a:lnSpc>
              <a:spcBef>
                <a:spcPct val="0"/>
              </a:spcBef>
              <a:spcAft>
                <a:spcPct val="0"/>
              </a:spcAft>
              <a:buClrTx/>
              <a:buSzPct val="188000"/>
              <a:buFontTx/>
              <a:buNone/>
              <a:tabLst/>
              <a:defRPr/>
            </a:pPr>
            <a:r>
              <a:rPr kumimoji="0" lang="en-US" sz="1600" b="0" i="0" u="none" strike="noStrike" kern="0" cap="none" spc="0" normalizeH="0" baseline="0" noProof="0" dirty="0">
                <a:ln>
                  <a:noFill/>
                </a:ln>
                <a:solidFill>
                  <a:srgbClr val="0000FF"/>
                </a:solidFill>
                <a:effectLst/>
                <a:uLnTx/>
                <a:uFillTx/>
                <a:latin typeface="Calibri" panose="020F0502020204030204"/>
                <a:ea typeface="+mn-ea"/>
                <a:cs typeface="Calibri" panose="020F0502020204030204" pitchFamily="34" charset="0"/>
              </a:rPr>
              <a:t>Sharing climate action </a:t>
            </a:r>
          </a:p>
          <a:p>
            <a:pPr marL="0" marR="0" lvl="0" indent="0" algn="ctr" defTabSz="914400" rtl="0" eaLnBrk="1" fontAlgn="base" latinLnBrk="0" hangingPunct="1">
              <a:lnSpc>
                <a:spcPct val="100000"/>
              </a:lnSpc>
              <a:spcBef>
                <a:spcPct val="0"/>
              </a:spcBef>
              <a:spcAft>
                <a:spcPct val="0"/>
              </a:spcAft>
              <a:buClrTx/>
              <a:buSzPct val="188000"/>
              <a:buFontTx/>
              <a:buNone/>
              <a:tabLst/>
              <a:defRPr/>
            </a:pPr>
            <a:r>
              <a:rPr kumimoji="0" lang="en-US" sz="1600" b="0" i="0" u="none" strike="noStrike" kern="0" cap="none" spc="0" normalizeH="0" baseline="0" noProof="0" dirty="0">
                <a:ln>
                  <a:noFill/>
                </a:ln>
                <a:solidFill>
                  <a:srgbClr val="0000FF"/>
                </a:solidFill>
                <a:effectLst/>
                <a:uLnTx/>
                <a:uFillTx/>
                <a:latin typeface="Calibri" panose="020F0502020204030204"/>
                <a:ea typeface="+mn-ea"/>
                <a:cs typeface="Calibri" panose="020F0502020204030204" pitchFamily="34" charset="0"/>
              </a:rPr>
              <a:t>stories and resources</a:t>
            </a:r>
          </a:p>
        </p:txBody>
      </p:sp>
      <p:pic>
        <p:nvPicPr>
          <p:cNvPr id="13" name="Picture 12"/>
          <p:cNvPicPr>
            <a:picLocks noChangeAspect="1"/>
          </p:cNvPicPr>
          <p:nvPr/>
        </p:nvPicPr>
        <p:blipFill rotWithShape="1">
          <a:blip r:embed="rId3"/>
          <a:srcRect l="30417" t="10370" r="30833" b="13002"/>
          <a:stretch/>
        </p:blipFill>
        <p:spPr>
          <a:xfrm>
            <a:off x="4172817" y="2245548"/>
            <a:ext cx="3753431" cy="4175117"/>
          </a:xfrm>
          <a:prstGeom prst="rect">
            <a:avLst/>
          </a:prstGeom>
        </p:spPr>
      </p:pic>
      <p:sp>
        <p:nvSpPr>
          <p:cNvPr id="5" name="Oval 4"/>
          <p:cNvSpPr/>
          <p:nvPr/>
        </p:nvSpPr>
        <p:spPr>
          <a:xfrm>
            <a:off x="7167390" y="2372493"/>
            <a:ext cx="556930" cy="304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9" name="Straight Arrow Connector 8"/>
          <p:cNvCxnSpPr>
            <a:cxnSpLocks/>
          </p:cNvCxnSpPr>
          <p:nvPr/>
        </p:nvCxnSpPr>
        <p:spPr>
          <a:xfrm flipH="1">
            <a:off x="7742577" y="2057984"/>
            <a:ext cx="1185860" cy="466909"/>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4F7C10C-28E8-0A70-0C1A-02DC955CEAFD}"/>
              </a:ext>
            </a:extLst>
          </p:cNvPr>
          <p:cNvSpPr txBox="1"/>
          <p:nvPr/>
        </p:nvSpPr>
        <p:spPr>
          <a:xfrm>
            <a:off x="889703" y="189005"/>
            <a:ext cx="10319657" cy="738664"/>
          </a:xfrm>
          <a:prstGeom prst="rect">
            <a:avLst/>
          </a:prstGeom>
          <a:noFill/>
        </p:spPr>
        <p:txBody>
          <a:bodyPr wrap="square" rtlCol="0">
            <a:spAutoFit/>
          </a:bodyPr>
          <a:lstStyle/>
          <a:p>
            <a:pPr algn="ctr"/>
            <a:r>
              <a:rPr lang="en-US" sz="2400" b="1" dirty="0">
                <a:latin typeface="Verdana" panose="020B0604030504040204" pitchFamily="34" charset="0"/>
                <a:ea typeface="Verdana" panose="020B0604030504040204" pitchFamily="34" charset="0"/>
              </a:rPr>
              <a:t>G-WOW Website </a:t>
            </a:r>
          </a:p>
          <a:p>
            <a:pPr algn="ctr"/>
            <a:r>
              <a:rPr lang="en-US" b="1" dirty="0">
                <a:latin typeface="Verdana" panose="020B0604030504040204" pitchFamily="34" charset="0"/>
                <a:ea typeface="Verdana" panose="020B0604030504040204" pitchFamily="34" charset="0"/>
              </a:rPr>
              <a:t>A ready-to-use climate and culture curriculum, plus supporting resources</a:t>
            </a:r>
          </a:p>
        </p:txBody>
      </p:sp>
      <p:sp>
        <p:nvSpPr>
          <p:cNvPr id="11" name="Rectangle 10">
            <a:extLst>
              <a:ext uri="{FF2B5EF4-FFF2-40B4-BE49-F238E27FC236}">
                <a16:creationId xmlns:a16="http://schemas.microsoft.com/office/drawing/2014/main" id="{1F913C93-F9F3-7763-F89F-AB1619ABDAC0}"/>
              </a:ext>
            </a:extLst>
          </p:cNvPr>
          <p:cNvSpPr/>
          <p:nvPr/>
        </p:nvSpPr>
        <p:spPr>
          <a:xfrm>
            <a:off x="1838137" y="1508743"/>
            <a:ext cx="851572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a:ln>
                  <a:noFill/>
                </a:ln>
                <a:solidFill>
                  <a:prstClr val="white"/>
                </a:solidFill>
                <a:effectLst/>
                <a:highlight>
                  <a:srgbClr val="FFFF00"/>
                </a:highlight>
                <a:uLnTx/>
                <a:uFillTx/>
                <a:latin typeface="Calibri" panose="020F0502020204030204" pitchFamily="34" charset="0"/>
                <a:ea typeface="+mn-ea"/>
                <a:cs typeface="Calibri" panose="020F0502020204030204" pitchFamily="34" charset="0"/>
                <a:hlinkClick r:id="rId4"/>
              </a:rPr>
              <a:t>www.g-wow.org</a:t>
            </a:r>
            <a:endParaRPr kumimoji="0" lang="en-US" sz="2000" b="0" i="0" u="none" strike="noStrike" kern="0" cap="none" spc="0" normalizeH="0" baseline="0" noProof="0" dirty="0">
              <a:ln>
                <a:noFill/>
              </a:ln>
              <a:solidFill>
                <a:srgbClr val="CCFF99"/>
              </a:solidFill>
              <a:effectLst/>
              <a:uLnTx/>
              <a:uFillTx/>
              <a:latin typeface="Lucida Fax" panose="02060602050505020204" pitchFamily="18" charset="0"/>
              <a:ea typeface="+mn-ea"/>
              <a:cs typeface="Arial" pitchFamily="34" charset="0"/>
            </a:endParaRPr>
          </a:p>
        </p:txBody>
      </p:sp>
      <p:sp>
        <p:nvSpPr>
          <p:cNvPr id="2" name="TextBox 1">
            <a:extLst>
              <a:ext uri="{FF2B5EF4-FFF2-40B4-BE49-F238E27FC236}">
                <a16:creationId xmlns:a16="http://schemas.microsoft.com/office/drawing/2014/main" id="{9946A442-EFE1-5A1F-104C-15CABA9E0A75}"/>
              </a:ext>
            </a:extLst>
          </p:cNvPr>
          <p:cNvSpPr txBox="1"/>
          <p:nvPr/>
        </p:nvSpPr>
        <p:spPr>
          <a:xfrm>
            <a:off x="8928437" y="1677669"/>
            <a:ext cx="2569027" cy="400110"/>
          </a:xfrm>
          <a:prstGeom prst="rect">
            <a:avLst/>
          </a:prstGeom>
          <a:noFill/>
          <a:ln>
            <a:solidFill>
              <a:srgbClr val="FF0000"/>
            </a:solidFill>
          </a:ln>
        </p:spPr>
        <p:txBody>
          <a:bodyPr wrap="square" rtlCol="0">
            <a:spAutoFit/>
          </a:bodyPr>
          <a:lstStyle/>
          <a:p>
            <a:r>
              <a:rPr lang="en-US" sz="2000" b="1" dirty="0"/>
              <a:t>Outreach Resources</a:t>
            </a:r>
          </a:p>
        </p:txBody>
      </p:sp>
    </p:spTree>
    <p:extLst>
      <p:ext uri="{BB962C8B-B14F-4D97-AF65-F5344CB8AC3E}">
        <p14:creationId xmlns:p14="http://schemas.microsoft.com/office/powerpoint/2010/main" val="12119829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7209" y="357151"/>
            <a:ext cx="1166479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erdana Pro" panose="020B0604030504040204" pitchFamily="34" charset="0"/>
                <a:ea typeface="+mn-ea"/>
                <a:cs typeface="Calibri" panose="020F0502020204030204" pitchFamily="34" charset="0"/>
              </a:rPr>
              <a:t>We all are on Native land…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Verdana Pro" panose="020B060403050404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Verdana Pro" panose="020B0604030504040204" pitchFamily="34" charset="0"/>
                <a:cs typeface="Calibri" panose="020F0502020204030204" pitchFamily="34" charset="0"/>
              </a:rPr>
              <a:t>The G-WOW Model was developed in </a:t>
            </a:r>
            <a:r>
              <a:rPr kumimoji="0" lang="en-US" sz="1800" i="0" u="none" strike="noStrike" kern="1200" cap="none" spc="0" normalizeH="0" baseline="0" noProof="0" dirty="0">
                <a:ln>
                  <a:noFill/>
                </a:ln>
                <a:solidFill>
                  <a:prstClr val="black"/>
                </a:solidFill>
                <a:effectLst/>
                <a:uLnTx/>
                <a:uFillTx/>
                <a:latin typeface="Verdana Pro" panose="020B0604030504040204" pitchFamily="34" charset="0"/>
                <a:ea typeface="+mn-ea"/>
                <a:cs typeface="Calibri" panose="020F0502020204030204" pitchFamily="34" charset="0"/>
              </a:rPr>
              <a:t>the Lake Superior Ojibwe Indian Country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prstClr val="black"/>
                </a:solidFill>
                <a:effectLst/>
                <a:uLnTx/>
                <a:uFillTx/>
                <a:latin typeface="Verdana Pro" panose="020B0604030504040204" pitchFamily="34" charset="0"/>
                <a:ea typeface="+mn-ea"/>
                <a:cs typeface="Calibri" panose="020F0502020204030204" pitchFamily="34" charset="0"/>
              </a:rPr>
              <a:t>but is applicable in other locations and cultures</a:t>
            </a:r>
          </a:p>
        </p:txBody>
      </p:sp>
      <p:pic>
        <p:nvPicPr>
          <p:cNvPr id="12" name="Picture 4" descr="http://llnw.wbez.org/blog/insert-image/2011-July/2011-07-14/Ceded_TerritoriesGLIFWC.jpg">
            <a:extLst>
              <a:ext uri="{FF2B5EF4-FFF2-40B4-BE49-F238E27FC236}">
                <a16:creationId xmlns:a16="http://schemas.microsoft.com/office/drawing/2014/main" id="{68113000-5D34-68B7-DC15-76B567010C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4743" y="1724346"/>
            <a:ext cx="4984311" cy="38991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Star: 5 Points 1">
            <a:extLst>
              <a:ext uri="{FF2B5EF4-FFF2-40B4-BE49-F238E27FC236}">
                <a16:creationId xmlns:a16="http://schemas.microsoft.com/office/drawing/2014/main" id="{55D53702-E506-BC42-BD10-B61C679D469F}"/>
              </a:ext>
            </a:extLst>
          </p:cNvPr>
          <p:cNvSpPr/>
          <p:nvPr/>
        </p:nvSpPr>
        <p:spPr>
          <a:xfrm>
            <a:off x="8912666" y="3184071"/>
            <a:ext cx="609600" cy="48985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4" descr="This Tribal Map Of America Reveals Whose Land You’re Actually Living On">
            <a:extLst>
              <a:ext uri="{FF2B5EF4-FFF2-40B4-BE49-F238E27FC236}">
                <a16:creationId xmlns:a16="http://schemas.microsoft.com/office/drawing/2014/main" id="{9AE7DC19-1C6A-306B-B3D5-0A57267FCA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09"/>
          <a:stretch/>
        </p:blipFill>
        <p:spPr bwMode="auto">
          <a:xfrm>
            <a:off x="527209" y="2493866"/>
            <a:ext cx="5521535" cy="298268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9D31AF37-E029-442E-5560-62849D42A5BD}"/>
              </a:ext>
            </a:extLst>
          </p:cNvPr>
          <p:cNvCxnSpPr>
            <a:cxnSpLocks/>
          </p:cNvCxnSpPr>
          <p:nvPr/>
        </p:nvCxnSpPr>
        <p:spPr>
          <a:xfrm>
            <a:off x="3712029" y="2982686"/>
            <a:ext cx="4615542" cy="370114"/>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621447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539" b="13889"/>
          <a:stretch/>
        </p:blipFill>
        <p:spPr>
          <a:xfrm>
            <a:off x="4416440" y="1047964"/>
            <a:ext cx="7487696" cy="4412395"/>
          </a:xfrm>
          <a:prstGeom prst="rect">
            <a:avLst/>
          </a:prstGeom>
          <a:ln>
            <a:noFill/>
          </a:ln>
          <a:effectLst>
            <a:softEdge rad="112500"/>
          </a:effectLst>
        </p:spPr>
      </p:pic>
      <p:sp>
        <p:nvSpPr>
          <p:cNvPr id="4" name="TextBox 3"/>
          <p:cNvSpPr txBox="1"/>
          <p:nvPr/>
        </p:nvSpPr>
        <p:spPr>
          <a:xfrm>
            <a:off x="8150796" y="4752845"/>
            <a:ext cx="3962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empus Sans ITC" panose="04020404030D07020202" pitchFamily="82" charset="0"/>
                <a:ea typeface="+mn-ea"/>
                <a:cs typeface="+mn-cs"/>
              </a:rPr>
              <a:t>- </a:t>
            </a:r>
            <a:r>
              <a:rPr kumimoji="0" lang="en-US" sz="1800" b="1" i="1" u="none" strike="noStrike" kern="1200" cap="none" spc="0" normalizeH="0" baseline="0" noProof="0" dirty="0">
                <a:ln>
                  <a:noFill/>
                </a:ln>
                <a:solidFill>
                  <a:srgbClr val="C00000"/>
                </a:solidFill>
                <a:effectLst/>
                <a:uLnTx/>
                <a:uFillTx/>
                <a:latin typeface="Tempus Sans ITC" panose="04020404030D07020202" pitchFamily="82" charset="0"/>
                <a:ea typeface="+mn-ea"/>
                <a:cs typeface="+mn-cs"/>
              </a:rPr>
              <a:t>Joe Rose, Bad River Tribal Elder</a:t>
            </a:r>
          </a:p>
        </p:txBody>
      </p:sp>
      <p:pic>
        <p:nvPicPr>
          <p:cNvPr id="5" name="Picture 4" descr="A picture containing indoor&#10;&#10;Description automatically generated">
            <a:extLst>
              <a:ext uri="{FF2B5EF4-FFF2-40B4-BE49-F238E27FC236}">
                <a16:creationId xmlns:a16="http://schemas.microsoft.com/office/drawing/2014/main" id="{21FB05BC-7D1F-6441-3DFB-5FB724372B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92896" y="1783477"/>
            <a:ext cx="4042112" cy="3031584"/>
          </a:xfrm>
          <a:prstGeom prst="rect">
            <a:avLst/>
          </a:prstGeom>
        </p:spPr>
      </p:pic>
    </p:spTree>
    <p:extLst>
      <p:ext uri="{BB962C8B-B14F-4D97-AF65-F5344CB8AC3E}">
        <p14:creationId xmlns:p14="http://schemas.microsoft.com/office/powerpoint/2010/main" val="1008421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919046" y="426772"/>
            <a:ext cx="9988440" cy="400110"/>
          </a:xfrm>
          <a:prstGeom prst="rect">
            <a:avLst/>
          </a:prstGeom>
          <a:noFill/>
        </p:spPr>
        <p:txBody>
          <a:bodyPr wrap="square" rtlCol="0">
            <a:spAutoFit/>
          </a:bodyPr>
          <a:lstStyle/>
          <a:p>
            <a:pPr algn="ctr"/>
            <a:r>
              <a:rPr lang="en-US" sz="2000" b="1" dirty="0">
                <a:latin typeface="Verdana Pro" panose="020B0604030504040204" pitchFamily="34" charset="0"/>
              </a:rPr>
              <a:t>Chi Miigwech (A Big Thank You) to these G-WOW Project Partners</a:t>
            </a:r>
            <a:endParaRPr lang="en-US" sz="2000" b="1" dirty="0">
              <a:effectLst>
                <a:outerShdw blurRad="38100" dist="38100" dir="2700000" algn="tl">
                  <a:srgbClr val="000000">
                    <a:alpha val="43137"/>
                  </a:srgbClr>
                </a:outerShdw>
              </a:effectLst>
              <a:latin typeface="Verdana Pro" panose="020B0604030504040204" pitchFamily="34" charset="0"/>
            </a:endParaRP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9762" y="1605484"/>
            <a:ext cx="1385660" cy="854598"/>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3134" y="1407296"/>
            <a:ext cx="1311992" cy="1228796"/>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2861" y="1509226"/>
            <a:ext cx="841231" cy="1047114"/>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31218" y="1581460"/>
            <a:ext cx="1024684" cy="1007191"/>
          </a:xfrm>
          <a:prstGeom prst="rect">
            <a:avLst/>
          </a:prstGeom>
        </p:spPr>
      </p:pic>
      <p:sp>
        <p:nvSpPr>
          <p:cNvPr id="14" name="TextBox 13"/>
          <p:cNvSpPr txBox="1"/>
          <p:nvPr/>
        </p:nvSpPr>
        <p:spPr>
          <a:xfrm>
            <a:off x="2002431" y="3196690"/>
            <a:ext cx="8153399" cy="1508105"/>
          </a:xfrm>
          <a:prstGeom prst="rect">
            <a:avLst/>
          </a:prstGeom>
          <a:noFill/>
        </p:spPr>
        <p:txBody>
          <a:bodyPr wrap="square" rtlCol="0">
            <a:spAutoFit/>
          </a:bodyPr>
          <a:lstStyle/>
          <a:p>
            <a:pPr algn="ctr"/>
            <a:endParaRPr lang="en-US" sz="2000" b="1" dirty="0">
              <a:solidFill>
                <a:schemeClr val="bg1"/>
              </a:solidFill>
              <a:latin typeface="Arial" pitchFamily="34" charset="0"/>
              <a:cs typeface="Arial" pitchFamily="34" charset="0"/>
            </a:endParaRPr>
          </a:p>
          <a:p>
            <a:pPr algn="ctr"/>
            <a:endParaRPr lang="en-US" sz="2400" b="1" dirty="0">
              <a:solidFill>
                <a:schemeClr val="bg1"/>
              </a:solidFill>
              <a:latin typeface="Arial" pitchFamily="34" charset="0"/>
              <a:cs typeface="Arial" pitchFamily="34" charset="0"/>
            </a:endParaRPr>
          </a:p>
          <a:p>
            <a:pPr algn="ctr"/>
            <a:endParaRPr lang="en-US" sz="2400" b="1" dirty="0">
              <a:solidFill>
                <a:schemeClr val="bg1"/>
              </a:solidFill>
              <a:latin typeface="Arial" pitchFamily="34" charset="0"/>
              <a:cs typeface="Arial" pitchFamily="34" charset="0"/>
            </a:endParaRPr>
          </a:p>
          <a:p>
            <a:pPr algn="ctr"/>
            <a:endParaRPr lang="en-US" sz="2400" b="1" dirty="0">
              <a:solidFill>
                <a:schemeClr val="bg1"/>
              </a:solidFill>
              <a:latin typeface="Arial" pitchFamily="34" charset="0"/>
              <a:cs typeface="Arial" pitchFamily="34" charset="0"/>
            </a:endParaRPr>
          </a:p>
        </p:txBody>
      </p:sp>
      <p:pic>
        <p:nvPicPr>
          <p:cNvPr id="16" name="rg_hi" descr="https://encrypted-tbn2.gstatic.com/images?q=tbn:ANd9GcSfzL_vZ9mGr5188vMTGX6LjFFykqarntepteWIUKdidkjVib3L8Q">
            <a:hlinkClick r:id="rId7"/>
          </p:cNvPr>
          <p:cNvPicPr/>
          <p:nvPr/>
        </p:nvPicPr>
        <p:blipFill rotWithShape="1">
          <a:blip r:embed="rId8">
            <a:extLst>
              <a:ext uri="{28A0092B-C50C-407E-A947-70E740481C1C}">
                <a14:useLocalDpi xmlns:a14="http://schemas.microsoft.com/office/drawing/2010/main" val="0"/>
              </a:ext>
            </a:extLst>
          </a:blip>
          <a:srcRect l="11224" r="8971"/>
          <a:stretch/>
        </p:blipFill>
        <p:spPr bwMode="auto">
          <a:xfrm>
            <a:off x="2362201" y="3979868"/>
            <a:ext cx="1676400" cy="821611"/>
          </a:xfrm>
          <a:prstGeom prst="rect">
            <a:avLst/>
          </a:prstGeom>
          <a:noFill/>
          <a:ln>
            <a:noFill/>
          </a:ln>
        </p:spPr>
      </p:pic>
      <p:pic>
        <p:nvPicPr>
          <p:cNvPr id="17" name="Picture 16" descr="Wisconsin Initiative on Climate Change Adaptation (WICCI)"/>
          <p:cNvPicPr/>
          <p:nvPr/>
        </p:nvPicPr>
        <p:blipFill>
          <a:blip r:embed="rId9">
            <a:extLst>
              <a:ext uri="{28A0092B-C50C-407E-A947-70E740481C1C}">
                <a14:useLocalDpi xmlns:a14="http://schemas.microsoft.com/office/drawing/2010/main" val="0"/>
              </a:ext>
            </a:extLst>
          </a:blip>
          <a:srcRect/>
          <a:stretch>
            <a:fillRect/>
          </a:stretch>
        </p:blipFill>
        <p:spPr bwMode="auto">
          <a:xfrm>
            <a:off x="4881075" y="3917180"/>
            <a:ext cx="1141333" cy="946985"/>
          </a:xfrm>
          <a:prstGeom prst="rect">
            <a:avLst/>
          </a:prstGeom>
          <a:noFill/>
          <a:ln>
            <a:noFill/>
          </a:ln>
        </p:spPr>
      </p:pic>
      <p:pic>
        <p:nvPicPr>
          <p:cNvPr id="13"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80187" y="5652225"/>
            <a:ext cx="1928687" cy="548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477" y="5755307"/>
            <a:ext cx="2712965" cy="392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p:nvPr/>
        </p:nvPicPr>
        <p:blipFill>
          <a:blip r:embed="rId12" cstate="print">
            <a:extLst>
              <a:ext uri="{28A0092B-C50C-407E-A947-70E740481C1C}">
                <a14:useLocalDpi xmlns:a14="http://schemas.microsoft.com/office/drawing/2010/main" val="0"/>
              </a:ext>
            </a:extLst>
          </a:blip>
          <a:stretch>
            <a:fillRect/>
          </a:stretch>
        </p:blipFill>
        <p:spPr>
          <a:xfrm>
            <a:off x="1446352" y="5457495"/>
            <a:ext cx="879731" cy="8618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22"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73131" y="5614986"/>
            <a:ext cx="1050729" cy="779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http://www.sanhujinka.org/wp-content/uploads/2013/05/nasa-logo-png.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810664" y="5463458"/>
            <a:ext cx="934984" cy="9349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1" name="Picture 8" descr="Image result for bad river tribal 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53863" y="3979868"/>
            <a:ext cx="1369352" cy="82161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Image result for red cliff tribal logo"/>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020959" y="3805752"/>
            <a:ext cx="1200172" cy="12001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xtension – University of Wisconsin-Madison">
            <a:extLst>
              <a:ext uri="{FF2B5EF4-FFF2-40B4-BE49-F238E27FC236}">
                <a16:creationId xmlns:a16="http://schemas.microsoft.com/office/drawing/2014/main" id="{707B91BD-1F63-3CE9-1CA1-4C25BA619A1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76395" y="1589013"/>
            <a:ext cx="925333" cy="925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017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89949" y="4219485"/>
            <a:ext cx="4812099" cy="954107"/>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Papyrus" panose="03070502060502030205" pitchFamily="66" charset="0"/>
                <a:ea typeface="+mn-ea"/>
                <a:cs typeface="+mn-cs"/>
              </a:rPr>
              <a:t>Chi Miigwech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outerShdw blurRad="38100" dist="38100" dir="2700000" algn="tl">
                    <a:srgbClr val="000000">
                      <a:alpha val="43137"/>
                    </a:srgbClr>
                  </a:outerShdw>
                </a:effectLst>
                <a:latin typeface="Papyrus" panose="03070502060502030205" pitchFamily="66" charset="0"/>
              </a:rPr>
              <a:t>(a big thank-you!)</a:t>
            </a: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Papyrus" panose="03070502060502030205" pitchFamily="66" charset="0"/>
                <a:ea typeface="+mn-ea"/>
                <a:cs typeface="+mn-cs"/>
              </a:rPr>
              <a:t> </a:t>
            </a:r>
          </a:p>
        </p:txBody>
      </p:sp>
      <p:sp>
        <p:nvSpPr>
          <p:cNvPr id="7" name="TextBox 6"/>
          <p:cNvSpPr txBox="1"/>
          <p:nvPr/>
        </p:nvSpPr>
        <p:spPr>
          <a:xfrm>
            <a:off x="1796196" y="5335009"/>
            <a:ext cx="893508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Verdana Pro" panose="020B0604030504040204" pitchFamily="34" charset="0"/>
                <a:cs typeface="Calibri" panose="020F0502020204030204" pitchFamily="34" charset="0"/>
              </a:rPr>
              <a:t>Cathy “Cat” Techtmann-Environmental Outreach State Specialist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Verdana Pro" panose="020B0604030504040204" pitchFamily="34" charset="0"/>
                <a:cs typeface="Calibri" panose="020F0502020204030204" pitchFamily="34" charset="0"/>
              </a:rPr>
              <a:t>University of Wisconsin-Madison Division of Extension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FF"/>
                </a:solidFill>
                <a:effectLst/>
                <a:uLnTx/>
                <a:uFillTx/>
                <a:latin typeface="Verdana Pro" panose="020B0604030504040204" pitchFamily="34" charset="0"/>
                <a:cs typeface="Calibri" panose="020F0502020204030204" pitchFamily="34" charset="0"/>
              </a:rPr>
              <a:t>cathy.techtmann@wisc.edu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pic>
        <p:nvPicPr>
          <p:cNvPr id="2" name="Picture 2" descr="Extension – University of Wisconsin-Madison">
            <a:extLst>
              <a:ext uri="{FF2B5EF4-FFF2-40B4-BE49-F238E27FC236}">
                <a16:creationId xmlns:a16="http://schemas.microsoft.com/office/drawing/2014/main" id="{95BA4F83-8549-345B-F951-8AD7629F91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0261" y="5950562"/>
            <a:ext cx="750762" cy="7507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diagram of different stages of life cycle&#10;&#10;Description automatically generated">
            <a:extLst>
              <a:ext uri="{FF2B5EF4-FFF2-40B4-BE49-F238E27FC236}">
                <a16:creationId xmlns:a16="http://schemas.microsoft.com/office/drawing/2014/main" id="{C9203CCC-CE2C-9FD0-575E-63CD24B08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369" y="1534886"/>
            <a:ext cx="2295614" cy="22956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a:extLst>
              <a:ext uri="{FF2B5EF4-FFF2-40B4-BE49-F238E27FC236}">
                <a16:creationId xmlns:a16="http://schemas.microsoft.com/office/drawing/2014/main" id="{00BE48CD-959D-8F80-4DF1-487256E7723B}"/>
              </a:ext>
            </a:extLst>
          </p:cNvPr>
          <p:cNvSpPr txBox="1"/>
          <p:nvPr/>
        </p:nvSpPr>
        <p:spPr>
          <a:xfrm>
            <a:off x="2247218" y="688212"/>
            <a:ext cx="8033043" cy="369332"/>
          </a:xfrm>
          <a:prstGeom prst="rect">
            <a:avLst/>
          </a:prstGeom>
          <a:noFill/>
        </p:spPr>
        <p:txBody>
          <a:bodyPr wrap="square" rtlCol="0">
            <a:spAutoFit/>
          </a:bodyPr>
          <a:lstStyle/>
          <a:p>
            <a:r>
              <a:rPr lang="en-US" b="1" dirty="0">
                <a:latin typeface="Verdana Pro" panose="020B0604030504040204" pitchFamily="34" charset="0"/>
              </a:rPr>
              <a:t>Please contact me if you have any questions or suggestions </a:t>
            </a:r>
          </a:p>
        </p:txBody>
      </p:sp>
    </p:spTree>
    <p:extLst>
      <p:ext uri="{BB962C8B-B14F-4D97-AF65-F5344CB8AC3E}">
        <p14:creationId xmlns:p14="http://schemas.microsoft.com/office/powerpoint/2010/main" val="33914125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5A91718-A5D0-BD0B-D2DB-6D6AC1413F5A}"/>
              </a:ext>
            </a:extLst>
          </p:cNvPr>
          <p:cNvSpPr txBox="1"/>
          <p:nvPr/>
        </p:nvSpPr>
        <p:spPr>
          <a:xfrm>
            <a:off x="325180" y="847848"/>
            <a:ext cx="7259390"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17212D"/>
                </a:solidFill>
                <a:effectLst/>
                <a:uLnTx/>
                <a:uFillTx/>
                <a:latin typeface="Verdana" panose="020B0604030504040204" pitchFamily="34" charset="0"/>
                <a:ea typeface="Verdana" panose="020B0604030504040204" pitchFamily="34" charset="0"/>
                <a:cs typeface="Calibri" panose="020F0502020204030204" pitchFamily="34" charset="0"/>
              </a:rPr>
              <a:t>For centuries, the Ojibwe people have lived here. They have an </a:t>
            </a:r>
            <a:r>
              <a:rPr kumimoji="0" lang="en-US" sz="1800" b="1" i="0" u="none" strike="noStrike" kern="1200" cap="none" spc="0" normalizeH="0" baseline="0" noProof="0" dirty="0">
                <a:ln>
                  <a:noFill/>
                </a:ln>
                <a:solidFill>
                  <a:srgbClr val="17212D"/>
                </a:solidFill>
                <a:effectLst/>
                <a:uLnTx/>
                <a:uFillTx/>
                <a:latin typeface="Verdana" panose="020B0604030504040204" pitchFamily="34" charset="0"/>
                <a:ea typeface="Verdana" panose="020B0604030504040204" pitchFamily="34" charset="0"/>
                <a:cs typeface="Calibri" panose="020F0502020204030204" pitchFamily="34" charset="0"/>
              </a:rPr>
              <a:t>active</a:t>
            </a:r>
            <a:r>
              <a:rPr kumimoji="0" lang="en-US" sz="1800" i="0" u="none" strike="noStrike" kern="1200" cap="none" spc="0" normalizeH="0" baseline="0" noProof="0" dirty="0">
                <a:ln>
                  <a:noFill/>
                </a:ln>
                <a:solidFill>
                  <a:srgbClr val="17212D"/>
                </a:solidFill>
                <a:effectLst/>
                <a:uLnTx/>
                <a:uFillTx/>
                <a:latin typeface="Verdana" panose="020B0604030504040204" pitchFamily="34" charset="0"/>
                <a:ea typeface="Verdana" panose="020B0604030504040204" pitchFamily="34" charset="0"/>
                <a:cs typeface="Calibri" panose="020F0502020204030204" pitchFamily="34" charset="0"/>
              </a:rPr>
              <a:t> relationship with this land</a:t>
            </a:r>
            <a:r>
              <a:rPr lang="en-US" dirty="0">
                <a:solidFill>
                  <a:srgbClr val="17212D"/>
                </a:solidFill>
                <a:latin typeface="Verdana" panose="020B0604030504040204" pitchFamily="34" charset="0"/>
                <a:ea typeface="Verdana" panose="020B0604030504040204" pitchFamily="34" charset="0"/>
                <a:cs typeface="Calibri" panose="020F0502020204030204" pitchFamily="34" charset="0"/>
              </a:rPr>
              <a:t> </a:t>
            </a:r>
            <a:r>
              <a:rPr kumimoji="0" lang="en-US" sz="1800" i="0" u="none" strike="noStrike" kern="1200" cap="none" spc="0" normalizeH="0" baseline="0" noProof="0" dirty="0">
                <a:ln>
                  <a:noFill/>
                </a:ln>
                <a:solidFill>
                  <a:srgbClr val="17212D"/>
                </a:solidFill>
                <a:effectLst/>
                <a:uLnTx/>
                <a:uFillTx/>
                <a:latin typeface="Verdana" panose="020B0604030504040204" pitchFamily="34" charset="0"/>
                <a:ea typeface="Verdana" panose="020B0604030504040204" pitchFamily="34" charset="0"/>
                <a:cs typeface="Calibri" panose="020F0502020204030204" pitchFamily="34" charset="0"/>
              </a:rPr>
              <a:t>and the plant and animal </a:t>
            </a:r>
            <a:r>
              <a:rPr kumimoji="0" lang="en-US" sz="1800" b="1" i="0" u="none" strike="noStrike" kern="1200" cap="none" spc="0" normalizeH="0" baseline="0" noProof="0" dirty="0">
                <a:ln>
                  <a:noFill/>
                </a:ln>
                <a:solidFill>
                  <a:srgbClr val="17212D"/>
                </a:solidFill>
                <a:effectLst/>
                <a:uLnTx/>
                <a:uFillTx/>
                <a:latin typeface="Verdana" panose="020B0604030504040204" pitchFamily="34" charset="0"/>
                <a:ea typeface="Verdana" panose="020B0604030504040204" pitchFamily="34" charset="0"/>
                <a:cs typeface="Calibri" panose="020F0502020204030204" pitchFamily="34" charset="0"/>
              </a:rPr>
              <a:t>beings</a:t>
            </a:r>
            <a:r>
              <a:rPr kumimoji="0" lang="en-US" sz="1800" i="0" u="none" strike="noStrike" kern="1200" cap="none" spc="0" normalizeH="0" baseline="0" noProof="0" dirty="0">
                <a:ln>
                  <a:noFill/>
                </a:ln>
                <a:solidFill>
                  <a:srgbClr val="17212D"/>
                </a:solidFill>
                <a:effectLst/>
                <a:uLnTx/>
                <a:uFillTx/>
                <a:latin typeface="Verdana" panose="020B0604030504040204" pitchFamily="34" charset="0"/>
                <a:ea typeface="Verdana" panose="020B0604030504040204" pitchFamily="34" charset="0"/>
                <a:cs typeface="Calibri" panose="020F0502020204030204" pitchFamily="34" charset="0"/>
              </a:rPr>
              <a:t> living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212D"/>
              </a:solidFill>
              <a:effectLst/>
              <a:uLnTx/>
              <a:uFillTx/>
              <a:latin typeface="Verdana" panose="020B0604030504040204" pitchFamily="34" charset="0"/>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17212D"/>
              </a:solidFill>
              <a:latin typeface="Verdana" panose="020B0604030504040204" pitchFamily="34" charset="0"/>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212D"/>
              </a:solidFill>
              <a:effectLst/>
              <a:uLnTx/>
              <a:uFillTx/>
              <a:latin typeface="Verdana" panose="020B0604030504040204" pitchFamily="34" charset="0"/>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17212D"/>
              </a:solidFill>
              <a:latin typeface="Verdana" panose="020B0604030504040204" pitchFamily="34" charset="0"/>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212D"/>
              </a:solidFill>
              <a:effectLst/>
              <a:uLnTx/>
              <a:uFillTx/>
              <a:latin typeface="Verdana" panose="020B0604030504040204" pitchFamily="34" charset="0"/>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17212D"/>
              </a:solidFill>
              <a:latin typeface="Verdana" panose="020B0604030504040204" pitchFamily="34" charset="0"/>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212D"/>
              </a:solidFill>
              <a:effectLst/>
              <a:uLnTx/>
              <a:uFillTx/>
              <a:latin typeface="Verdana" panose="020B0604030504040204" pitchFamily="34" charset="0"/>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17212D"/>
              </a:solidFill>
              <a:latin typeface="Verdana" panose="020B0604030504040204" pitchFamily="34" charset="0"/>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212D"/>
              </a:solidFill>
              <a:effectLst/>
              <a:uLnTx/>
              <a:uFillTx/>
              <a:latin typeface="Verdana" panose="020B0604030504040204" pitchFamily="34" charset="0"/>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212D"/>
              </a:solidFill>
              <a:effectLst/>
              <a:uLnTx/>
              <a:uFillTx/>
              <a:latin typeface="Verdana" panose="020B0604030504040204" pitchFamily="34" charset="0"/>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212D"/>
                </a:solidFill>
                <a:effectLst/>
                <a:uLnTx/>
                <a:uFillTx/>
                <a:latin typeface="Verdana" panose="020B0604030504040204" pitchFamily="34" charset="0"/>
                <a:ea typeface="Verdana" panose="020B0604030504040204" pitchFamily="34" charset="0"/>
                <a:cs typeface="Calibri" panose="020F0502020204030204" pitchFamily="34" charset="0"/>
              </a:rPr>
              <a:t>The land, water, plants, and animals are considered </a:t>
            </a:r>
            <a:r>
              <a:rPr kumimoji="0" lang="en-US" sz="1800" b="1" i="0" u="none" strike="noStrike" kern="1200" cap="none" spc="0" normalizeH="0" baseline="0" noProof="0" dirty="0">
                <a:ln>
                  <a:noFill/>
                </a:ln>
                <a:solidFill>
                  <a:srgbClr val="17212D"/>
                </a:solidFill>
                <a:effectLst/>
                <a:uLnTx/>
                <a:uFillTx/>
                <a:latin typeface="Verdana" panose="020B0604030504040204" pitchFamily="34" charset="0"/>
                <a:ea typeface="Verdana" panose="020B0604030504040204" pitchFamily="34" charset="0"/>
                <a:cs typeface="Calibri" panose="020F0502020204030204" pitchFamily="34" charset="0"/>
              </a:rPr>
              <a:t>relatives</a:t>
            </a:r>
            <a:r>
              <a:rPr kumimoji="0" lang="en-US" sz="1800" b="0" i="0" u="none" strike="noStrike" kern="1200" cap="none" spc="0" normalizeH="0" baseline="0" noProof="0" dirty="0">
                <a:ln>
                  <a:noFill/>
                </a:ln>
                <a:solidFill>
                  <a:srgbClr val="17212D"/>
                </a:solidFill>
                <a:effectLst/>
                <a:uLnTx/>
                <a:uFillTx/>
                <a:latin typeface="Verdana" panose="020B0604030504040204" pitchFamily="34" charset="0"/>
                <a:ea typeface="Verdana" panose="020B0604030504040204" pitchFamily="34" charset="0"/>
                <a:cs typeface="Calibri" panose="020F0502020204030204" pitchFamily="34" charset="0"/>
              </a:rPr>
              <a:t>, not resources. This relationship is based on </a:t>
            </a:r>
            <a:r>
              <a:rPr kumimoji="0" lang="en-US" sz="1800" b="1" i="0" u="none" strike="noStrike" kern="1200" cap="none" spc="0" normalizeH="0" baseline="0" noProof="0" dirty="0">
                <a:ln>
                  <a:noFill/>
                </a:ln>
                <a:solidFill>
                  <a:srgbClr val="17212D"/>
                </a:solidFill>
                <a:effectLst/>
                <a:uLnTx/>
                <a:uFillTx/>
                <a:latin typeface="Verdana" panose="020B0604030504040204" pitchFamily="34" charset="0"/>
                <a:ea typeface="Verdana" panose="020B0604030504040204" pitchFamily="34" charset="0"/>
                <a:cs typeface="Calibri" panose="020F0502020204030204" pitchFamily="34" charset="0"/>
              </a:rPr>
              <a:t>respect and equitable co-existence.</a:t>
            </a:r>
            <a:endPar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B3437905-9725-BCBB-00AB-17C59F763C92}"/>
              </a:ext>
            </a:extLst>
          </p:cNvPr>
          <p:cNvSpPr txBox="1"/>
          <p:nvPr/>
        </p:nvSpPr>
        <p:spPr>
          <a:xfrm>
            <a:off x="9221134" y="6092469"/>
            <a:ext cx="21267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Photo: Northland College</a:t>
            </a:r>
          </a:p>
        </p:txBody>
      </p:sp>
      <p:pic>
        <p:nvPicPr>
          <p:cNvPr id="2052" name="Picture 4" descr="GWOW - Sugar Maple &amp; Paper Birch">
            <a:extLst>
              <a:ext uri="{FF2B5EF4-FFF2-40B4-BE49-F238E27FC236}">
                <a16:creationId xmlns:a16="http://schemas.microsoft.com/office/drawing/2014/main" id="{F4CBAB46-EBFF-87E9-A985-42CCF786A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4570" y="3802085"/>
            <a:ext cx="4425938" cy="25981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0" name="Picture 2" descr="Ojibwe family | MNopedia">
            <a:extLst>
              <a:ext uri="{FF2B5EF4-FFF2-40B4-BE49-F238E27FC236}">
                <a16:creationId xmlns:a16="http://schemas.microsoft.com/office/drawing/2014/main" id="{1CDEA43D-7BB2-FB9D-A243-C5D618D441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3123" y="544840"/>
            <a:ext cx="3964778" cy="25981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418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2B0101-214D-F140-61AE-FDEF1229D088}"/>
              </a:ext>
            </a:extLst>
          </p:cNvPr>
          <p:cNvSpPr/>
          <p:nvPr/>
        </p:nvSpPr>
        <p:spPr>
          <a:xfrm>
            <a:off x="1337102" y="805208"/>
            <a:ext cx="999675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Verdana Pro" panose="020B0604030504040204" pitchFamily="34" charset="0"/>
                <a:ea typeface="+mn-ea"/>
                <a:cs typeface="+mn-cs"/>
              </a:rPr>
              <a:t>What </a:t>
            </a:r>
            <a:r>
              <a:rPr lang="en-US" sz="2400" b="1" dirty="0">
                <a:solidFill>
                  <a:prstClr val="black"/>
                </a:solidFill>
                <a:latin typeface="Verdana Pro" panose="020B0604030504040204" pitchFamily="34" charset="0"/>
              </a:rPr>
              <a:t>Knowledge Can We Use to Provide Evidence of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Verdana Pro" panose="020B0604030504040204" pitchFamily="34" charset="0"/>
              </a:rPr>
              <a:t>Climate Change</a:t>
            </a:r>
            <a:r>
              <a:rPr kumimoji="0" lang="en-US" sz="2400" b="1" i="0" u="none" strike="noStrike" kern="1200" cap="none" spc="0" normalizeH="0" baseline="0" noProof="0" dirty="0">
                <a:ln>
                  <a:noFill/>
                </a:ln>
                <a:solidFill>
                  <a:prstClr val="black"/>
                </a:solidFill>
                <a:effectLst/>
                <a:uLnTx/>
                <a:uFillTx/>
                <a:latin typeface="Verdana Pro" panose="020B0604030504040204" pitchFamily="34" charset="0"/>
                <a:ea typeface="+mn-ea"/>
                <a:cs typeface="+mn-cs"/>
              </a:rPr>
              <a:t>?</a:t>
            </a:r>
          </a:p>
        </p:txBody>
      </p:sp>
      <p:pic>
        <p:nvPicPr>
          <p:cNvPr id="5" name="Picture 2" descr="Climatology versus Pseudoscience cover">
            <a:extLst>
              <a:ext uri="{FF2B5EF4-FFF2-40B4-BE49-F238E27FC236}">
                <a16:creationId xmlns:a16="http://schemas.microsoft.com/office/drawing/2014/main" id="{9999A828-B391-1F43-CDEE-D97415FD6F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657"/>
          <a:stretch/>
        </p:blipFill>
        <p:spPr bwMode="auto">
          <a:xfrm>
            <a:off x="4253105" y="2410478"/>
            <a:ext cx="3685789" cy="3004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506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F968922-CC0E-DFE6-BB0E-70B3E7EC28F2}"/>
              </a:ext>
            </a:extLst>
          </p:cNvPr>
          <p:cNvPicPr>
            <a:picLocks noChangeAspect="1"/>
          </p:cNvPicPr>
          <p:nvPr/>
        </p:nvPicPr>
        <p:blipFill>
          <a:blip r:embed="rId2"/>
          <a:stretch>
            <a:fillRect/>
          </a:stretch>
        </p:blipFill>
        <p:spPr>
          <a:xfrm>
            <a:off x="8159695" y="3920777"/>
            <a:ext cx="2916037" cy="2253301"/>
          </a:xfrm>
          <a:prstGeom prst="rect">
            <a:avLst/>
          </a:prstGeom>
        </p:spPr>
      </p:pic>
      <p:sp>
        <p:nvSpPr>
          <p:cNvPr id="4" name="TextBox 3">
            <a:extLst>
              <a:ext uri="{FF2B5EF4-FFF2-40B4-BE49-F238E27FC236}">
                <a16:creationId xmlns:a16="http://schemas.microsoft.com/office/drawing/2014/main" id="{255D09B3-0FF8-D060-6B78-9FE906099C5B}"/>
              </a:ext>
            </a:extLst>
          </p:cNvPr>
          <p:cNvSpPr txBox="1"/>
          <p:nvPr/>
        </p:nvSpPr>
        <p:spPr>
          <a:xfrm>
            <a:off x="7043429" y="6460544"/>
            <a:ext cx="514857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Calibri" panose="020F0502020204030204"/>
                <a:ea typeface="+mn-ea"/>
                <a:cs typeface="+mn-cs"/>
              </a:rPr>
              <a:t>https://glisa.umich.edu/great-lakes-regional-climate-change-maps/</a:t>
            </a:r>
          </a:p>
        </p:txBody>
      </p:sp>
      <p:sp>
        <p:nvSpPr>
          <p:cNvPr id="2" name="TextBox 1">
            <a:extLst>
              <a:ext uri="{FF2B5EF4-FFF2-40B4-BE49-F238E27FC236}">
                <a16:creationId xmlns:a16="http://schemas.microsoft.com/office/drawing/2014/main" id="{55DE0688-B4BE-70ED-F18A-E7B56F7DEA32}"/>
              </a:ext>
            </a:extLst>
          </p:cNvPr>
          <p:cNvSpPr txBox="1"/>
          <p:nvPr/>
        </p:nvSpPr>
        <p:spPr>
          <a:xfrm>
            <a:off x="687762" y="243567"/>
            <a:ext cx="11351837" cy="3754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Verdana" panose="020B0604030504040204" pitchFamily="34" charset="0"/>
                <a:ea typeface="Verdana" panose="020B0604030504040204" pitchFamily="34" charset="0"/>
                <a:cs typeface="+mn-cs"/>
              </a:rPr>
              <a:t>Scientific Ecological Knowledge or “SEK”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FF"/>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rPr>
              <a:t>Called “western” science, “academic” science, or just “Science.”  Typically, this is the single source of “knowledge” </a:t>
            </a:r>
            <a:r>
              <a:rPr lang="en-US" b="1" dirty="0">
                <a:solidFill>
                  <a:prstClr val="black"/>
                </a:solidFill>
                <a:latin typeface="Calibri" panose="020F0502020204030204"/>
                <a:ea typeface="Verdana" panose="020B0604030504040204" pitchFamily="34" charset="0"/>
                <a:cs typeface="Calibri" panose="020F0502020204030204" pitchFamily="34" charset="0"/>
              </a:rPr>
              <a:t>that we </a:t>
            </a:r>
            <a:r>
              <a:rPr kumimoji="0" lang="en-US" sz="1800" b="1"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rPr>
              <a:t>consider.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rPr>
              <a:t>SEK is </a:t>
            </a:r>
            <a:r>
              <a:rPr lang="en-US" b="1" u="sng" dirty="0">
                <a:solidFill>
                  <a:prstClr val="black"/>
                </a:solidFill>
                <a:latin typeface="Calibri" panose="020F0502020204030204"/>
                <a:ea typeface="Verdana" panose="020B0604030504040204" pitchFamily="34" charset="0"/>
                <a:cs typeface="Calibri" panose="020F0502020204030204" pitchFamily="34" charset="0"/>
              </a:rPr>
              <a:t>l</a:t>
            </a:r>
            <a:r>
              <a:rPr kumimoji="0" lang="en-US" sz="1800" b="1" i="0" u="sng" strike="noStrike" kern="1200" cap="none" spc="0" normalizeH="0" baseline="0" noProof="0" dirty="0" err="1">
                <a:ln>
                  <a:noFill/>
                </a:ln>
                <a:solidFill>
                  <a:prstClr val="black"/>
                </a:solidFill>
                <a:effectLst/>
                <a:uLnTx/>
                <a:uFillTx/>
                <a:latin typeface="Calibri" panose="020F0502020204030204"/>
                <a:ea typeface="Verdana" panose="020B0604030504040204" pitchFamily="34" charset="0"/>
                <a:cs typeface="Calibri" panose="020F0502020204030204" pitchFamily="34" charset="0"/>
              </a:rPr>
              <a:t>ong</a:t>
            </a:r>
            <a:r>
              <a:rPr kumimoji="0" lang="en-US" sz="1800" b="1" i="0" u="sng"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rPr>
              <a:t> term quantitative evidence </a:t>
            </a:r>
            <a:r>
              <a:rPr kumimoji="0" lang="en-US" sz="1800" b="1"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rPr>
              <a:t>of change in environmental variables (temperature, precip, drought, etc.) based on historic measurements and </a:t>
            </a:r>
            <a:r>
              <a:rPr lang="en-US" b="1" dirty="0">
                <a:solidFill>
                  <a:prstClr val="black"/>
                </a:solidFill>
                <a:latin typeface="Calibri" panose="020F0502020204030204"/>
                <a:ea typeface="Verdana" panose="020B0604030504040204" pitchFamily="34" charset="0"/>
                <a:cs typeface="Calibri" panose="020F0502020204030204" pitchFamily="34" charset="0"/>
              </a:rPr>
              <a:t>projections of future change in these variables.</a:t>
            </a:r>
            <a:endParaRPr kumimoji="0" lang="en-US" sz="1800" b="1"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prstClr val="black"/>
                </a:solidFill>
                <a:latin typeface="Calibri" panose="020F0502020204030204"/>
                <a:ea typeface="Verdana" panose="020B0604030504040204" pitchFamily="34" charset="0"/>
                <a:cs typeface="Calibri" panose="020F0502020204030204" pitchFamily="34" charset="0"/>
              </a:rPr>
              <a:t>Presented in charts, graphs, or m</a:t>
            </a:r>
            <a:r>
              <a:rPr kumimoji="0" lang="en-US" sz="1800" b="1"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rPr>
              <a:t>ap</a:t>
            </a:r>
            <a:r>
              <a:rPr lang="en-US" b="1" dirty="0">
                <a:solidFill>
                  <a:prstClr val="black"/>
                </a:solidFill>
                <a:latin typeface="Calibri" panose="020F0502020204030204"/>
                <a:ea typeface="Verdana" panose="020B0604030504040204" pitchFamily="34" charset="0"/>
                <a:cs typeface="Calibri" panose="020F0502020204030204" pitchFamily="34" charset="0"/>
              </a:rPr>
              <a:t>s. Sources include the </a:t>
            </a:r>
            <a:r>
              <a:rPr lang="en-US" b="1" dirty="0">
                <a:solidFill>
                  <a:prstClr val="black"/>
                </a:solidFill>
                <a:latin typeface="Calibri" panose="020F0502020204030204"/>
                <a:ea typeface="Verdana" panose="020B0604030504040204" pitchFamily="34" charset="0"/>
                <a:cs typeface="Calibri" panose="020F0502020204030204" pitchFamily="34" charset="0"/>
                <a:hlinkClick r:id="rId3"/>
              </a:rPr>
              <a:t>Wisconsin Initiative on Climate Change Impacts </a:t>
            </a:r>
            <a:r>
              <a:rPr lang="en-US" b="1" dirty="0">
                <a:solidFill>
                  <a:prstClr val="black"/>
                </a:solidFill>
                <a:latin typeface="Calibri" panose="020F0502020204030204"/>
                <a:ea typeface="Verdana" panose="020B0604030504040204" pitchFamily="34" charset="0"/>
                <a:cs typeface="Calibri" panose="020F0502020204030204" pitchFamily="34" charset="0"/>
              </a:rPr>
              <a:t>and </a:t>
            </a:r>
            <a:r>
              <a:rPr lang="en-US" b="1" dirty="0">
                <a:solidFill>
                  <a:prstClr val="black"/>
                </a:solidFill>
                <a:latin typeface="Calibri" panose="020F0502020204030204"/>
                <a:ea typeface="Verdana" panose="020B0604030504040204" pitchFamily="34" charset="0"/>
                <a:cs typeface="Calibri" panose="020F0502020204030204" pitchFamily="34" charset="0"/>
                <a:hlinkClick r:id="rId4"/>
              </a:rPr>
              <a:t>GLISA Great Lakes Assessments</a:t>
            </a:r>
            <a:endParaRPr lang="en-US" b="1" dirty="0">
              <a:solidFill>
                <a:prstClr val="black"/>
              </a:solidFill>
              <a:latin typeface="Calibri" panose="020F0502020204030204"/>
              <a:ea typeface="Verdana" panose="020B060403050404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prstClr val="black"/>
                </a:solidFill>
                <a:latin typeface="Calibri" panose="020F0502020204030204"/>
                <a:ea typeface="Verdana" panose="020B0604030504040204" pitchFamily="34" charset="0"/>
                <a:cs typeface="Calibri" panose="020F0502020204030204" pitchFamily="34" charset="0"/>
              </a:rPr>
              <a:t>SEK by itself lacks a relationship to what people value so it may not resonate with them.</a:t>
            </a:r>
            <a:endParaRPr kumimoji="0" lang="en-US" sz="1800" b="1"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Annual average temperatures are projected to increase by 5 degrees in most of Wisconsin by mid-century.">
            <a:extLst>
              <a:ext uri="{FF2B5EF4-FFF2-40B4-BE49-F238E27FC236}">
                <a16:creationId xmlns:a16="http://schemas.microsoft.com/office/drawing/2014/main" id="{AC3B018F-DE36-3F27-AE08-D9C8065153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8424" y="3920777"/>
            <a:ext cx="2383624" cy="24166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1680A1-EAB2-3F6E-59AA-A870466DA8A7}"/>
              </a:ext>
            </a:extLst>
          </p:cNvPr>
          <p:cNvSpPr txBox="1"/>
          <p:nvPr/>
        </p:nvSpPr>
        <p:spPr>
          <a:xfrm>
            <a:off x="2035628" y="6460544"/>
            <a:ext cx="2264229" cy="307777"/>
          </a:xfrm>
          <a:prstGeom prst="rect">
            <a:avLst/>
          </a:prstGeom>
          <a:noFill/>
        </p:spPr>
        <p:txBody>
          <a:bodyPr wrap="square" rtlCol="0">
            <a:spAutoFit/>
          </a:bodyPr>
          <a:lstStyle/>
          <a:p>
            <a:r>
              <a:rPr lang="en-US" sz="1400" dirty="0">
                <a:solidFill>
                  <a:srgbClr val="0000FF"/>
                </a:solidFill>
              </a:rPr>
              <a:t>https://wicci.wisc.edu/</a:t>
            </a:r>
          </a:p>
        </p:txBody>
      </p:sp>
    </p:spTree>
    <p:extLst>
      <p:ext uri="{BB962C8B-B14F-4D97-AF65-F5344CB8AC3E}">
        <p14:creationId xmlns:p14="http://schemas.microsoft.com/office/powerpoint/2010/main" val="984217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82293" y="5778595"/>
            <a:ext cx="99717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What “place-based” evidence of climate change are you observing?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FF"/>
              </a:solidFill>
              <a:effectLst/>
              <a:uLnTx/>
              <a:uFillTx/>
              <a:latin typeface="Verdana" panose="020B0604030504040204" pitchFamily="34" charset="0"/>
              <a:ea typeface="Verdana" panose="020B0604030504040204" pitchFamily="34" charset="0"/>
              <a:cs typeface="+mn-cs"/>
            </a:endParaRPr>
          </a:p>
        </p:txBody>
      </p:sp>
      <p:pic>
        <p:nvPicPr>
          <p:cNvPr id="9" name="Picture 8">
            <a:extLst>
              <a:ext uri="{FF2B5EF4-FFF2-40B4-BE49-F238E27FC236}">
                <a16:creationId xmlns:a16="http://schemas.microsoft.com/office/drawing/2014/main" id="{1FC2CA52-AE87-4B22-80E4-43EEA847CE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886" y="3422234"/>
            <a:ext cx="2802446" cy="2098878"/>
          </a:xfrm>
          <a:prstGeom prst="rect">
            <a:avLst/>
          </a:prstGeom>
          <a:ln>
            <a:noFill/>
          </a:ln>
          <a:effectLst>
            <a:softEdge rad="112500"/>
          </a:effectLst>
        </p:spPr>
      </p:pic>
      <p:sp>
        <p:nvSpPr>
          <p:cNvPr id="4" name="TextBox 3">
            <a:extLst>
              <a:ext uri="{FF2B5EF4-FFF2-40B4-BE49-F238E27FC236}">
                <a16:creationId xmlns:a16="http://schemas.microsoft.com/office/drawing/2014/main" id="{C0E49265-1A87-0372-1302-7F7519899BCE}"/>
              </a:ext>
            </a:extLst>
          </p:cNvPr>
          <p:cNvSpPr txBox="1"/>
          <p:nvPr/>
        </p:nvSpPr>
        <p:spPr>
          <a:xfrm>
            <a:off x="686307" y="538524"/>
            <a:ext cx="11004949"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Verdana" panose="020B0604030504040204" pitchFamily="34" charset="0"/>
                <a:ea typeface="Verdana" panose="020B0604030504040204" pitchFamily="34" charset="0"/>
                <a:cs typeface="+mn-cs"/>
              </a:rPr>
              <a:t>Place-Based or Local Ecological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FF"/>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rPr>
              <a:t>Qualitative knowledge based on </a:t>
            </a:r>
            <a:r>
              <a:rPr kumimoji="0" lang="en-US" sz="1800" b="1" i="0" u="sng"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rPr>
              <a:t>short term </a:t>
            </a:r>
            <a:r>
              <a:rPr kumimoji="0" lang="en-US" sz="1800" b="1"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rPr>
              <a:t>observations of change in environmental variables.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solidFill>
                <a:prstClr val="black"/>
              </a:solidFill>
              <a:latin typeface="Calibri" panose="020F0502020204030204"/>
              <a:ea typeface="Verdana" panose="020B060403050404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rPr>
              <a:t>Place-based Knowledge is based on observations we are seeing.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rPr>
              <a:t>Research has found that “place-based knowledge is as effective or more effective than simply using SEK for increasing climate </a:t>
            </a:r>
            <a:r>
              <a:rPr lang="en-US" b="1" dirty="0">
                <a:solidFill>
                  <a:prstClr val="black"/>
                </a:solidFill>
                <a:latin typeface="Calibri" panose="020F0502020204030204"/>
                <a:ea typeface="Verdana" panose="020B0604030504040204" pitchFamily="34" charset="0"/>
                <a:cs typeface="Calibri" panose="020F0502020204030204" pitchFamily="34" charset="0"/>
              </a:rPr>
              <a:t>awareness”….</a:t>
            </a:r>
            <a:r>
              <a:rPr kumimoji="0" lang="en-US" sz="1800" b="1"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rPr>
              <a:t> </a:t>
            </a:r>
            <a:r>
              <a:rPr kumimoji="0" lang="en-US" sz="1800" b="1" i="1"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rPr>
              <a:t>because relates to</a:t>
            </a:r>
            <a:r>
              <a:rPr kumimoji="0" lang="en-US" sz="1800" b="1" i="1" u="none" strike="noStrike" kern="1200" cap="none" spc="0" normalizeH="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rPr>
              <a:t> what learners are experiencing in their own “backyards.” </a:t>
            </a:r>
            <a:r>
              <a:rPr kumimoji="0" lang="en-US" sz="1600" i="1" u="none" strike="noStrike" kern="1200" cap="none" spc="0" normalizeH="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rPr>
              <a:t>(“The Psychology of Climate Change Communication”,  Columbia University 2009)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endParaRPr>
          </a:p>
        </p:txBody>
      </p:sp>
      <p:pic>
        <p:nvPicPr>
          <p:cNvPr id="1026" name="Picture 2" descr="Canada wildfire smoke creates unhealthy air quality in NYC">
            <a:extLst>
              <a:ext uri="{FF2B5EF4-FFF2-40B4-BE49-F238E27FC236}">
                <a16:creationId xmlns:a16="http://schemas.microsoft.com/office/drawing/2014/main" id="{78A243A7-0058-0806-BB74-359FC4830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599" y="3389928"/>
            <a:ext cx="3331027" cy="18737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weltering heat wave bakes the western United States - CBS News">
            <a:extLst>
              <a:ext uri="{FF2B5EF4-FFF2-40B4-BE49-F238E27FC236}">
                <a16:creationId xmlns:a16="http://schemas.microsoft.com/office/drawing/2014/main" id="{9834A9A6-EA07-AADF-7B12-5755453B3E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1628" y="3491411"/>
            <a:ext cx="3150611" cy="1772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49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A31B9B-07BA-404A-A335-0D15FDD1FFBC}"/>
              </a:ext>
            </a:extLst>
          </p:cNvPr>
          <p:cNvSpPr txBox="1"/>
          <p:nvPr/>
        </p:nvSpPr>
        <p:spPr>
          <a:xfrm>
            <a:off x="577636" y="76791"/>
            <a:ext cx="10634133" cy="1015663"/>
          </a:xfrm>
          <a:prstGeom prst="rect">
            <a:avLst/>
          </a:prstGeom>
          <a:noFill/>
          <a:ln w="19050">
            <a:noFill/>
          </a:ln>
        </p:spPr>
        <p:txBody>
          <a:bodyPr wrap="square" rtlCol="0">
            <a:spAutoFit/>
          </a:bodyPr>
          <a:lstStyle/>
          <a:p>
            <a:endParaRPr lang="en-US" sz="2000" b="1" dirty="0">
              <a:solidFill>
                <a:srgbClr val="C00000"/>
              </a:solidFill>
              <a:latin typeface="Lucida Fax" panose="02060602050505020204" pitchFamily="18" charset="0"/>
            </a:endParaRPr>
          </a:p>
          <a:p>
            <a:pPr algn="ctr"/>
            <a:r>
              <a:rPr lang="en-US" sz="2000" b="1" dirty="0">
                <a:latin typeface="Verdana" panose="020B0604030504040204" pitchFamily="34" charset="0"/>
                <a:ea typeface="Verdana" panose="020B0604030504040204" pitchFamily="34" charset="0"/>
              </a:rPr>
              <a:t>The Problem with Place-Based Knowledge</a:t>
            </a:r>
          </a:p>
          <a:p>
            <a:pPr algn="ctr"/>
            <a:r>
              <a:rPr lang="en-US" sz="2000" b="1" dirty="0">
                <a:solidFill>
                  <a:srgbClr val="C00000"/>
                </a:solidFill>
                <a:latin typeface="Verdana" panose="020B0604030504040204" pitchFamily="34" charset="0"/>
                <a:ea typeface="Verdana" panose="020B0604030504040204" pitchFamily="34" charset="0"/>
              </a:rPr>
              <a:t>Is it Weather Variability or Climate Change?</a:t>
            </a:r>
            <a:endParaRPr lang="en-US" sz="2000" dirty="0">
              <a:solidFill>
                <a:srgbClr val="C00000"/>
              </a:solidFill>
              <a:latin typeface="Verdana" panose="020B0604030504040204" pitchFamily="34" charset="0"/>
              <a:ea typeface="Verdana" panose="020B0604030504040204" pitchFamily="34" charset="0"/>
              <a:cs typeface="Calibri" panose="020F0502020204030204" pitchFamily="34" charset="0"/>
            </a:endParaRPr>
          </a:p>
        </p:txBody>
      </p:sp>
      <p:pic>
        <p:nvPicPr>
          <p:cNvPr id="2056" name="Picture 8" descr="Image result for location of stephenville newfound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3033" y="4704340"/>
            <a:ext cx="2061331" cy="1849287"/>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11097469" y="598142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577636" y="5425190"/>
            <a:ext cx="8815992" cy="1569660"/>
          </a:xfrm>
          <a:prstGeom prst="rect">
            <a:avLst/>
          </a:prstGeom>
          <a:noFill/>
        </p:spPr>
        <p:txBody>
          <a:bodyPr wrap="square" rtlCol="0">
            <a:spAutoFit/>
          </a:bodyPr>
          <a:lstStyle/>
          <a:p>
            <a:r>
              <a:rPr lang="en-US" b="1" i="1" dirty="0">
                <a:solidFill>
                  <a:srgbClr val="C00000"/>
                </a:solidFill>
                <a:latin typeface="Calibri" panose="020F0502020204030204" pitchFamily="34" charset="0"/>
                <a:cs typeface="Calibri" panose="020F0502020204030204" pitchFamily="34" charset="0"/>
              </a:rPr>
              <a:t>Survey results in research conducted in Stephensville Canada showed that residents believed regional climate change was happening, but it was not clear whether they could tell the difference between weather variability and actual climate change.</a:t>
            </a:r>
            <a:r>
              <a:rPr lang="en-US" i="1" dirty="0">
                <a:solidFill>
                  <a:srgbClr val="C00000"/>
                </a:solidFill>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    </a:t>
            </a:r>
            <a:endParaRPr lang="en-US" i="1" dirty="0">
              <a:solidFill>
                <a:srgbClr val="C00000"/>
              </a:solidFill>
              <a:latin typeface="Calibri" panose="020F0502020204030204" pitchFamily="34" charset="0"/>
              <a:cs typeface="Calibri" panose="020F0502020204030204" pitchFamily="34" charset="0"/>
            </a:endParaRPr>
          </a:p>
          <a:p>
            <a:r>
              <a:rPr lang="en-US" sz="1050" i="1" dirty="0">
                <a:solidFill>
                  <a:srgbClr val="C00000"/>
                </a:solidFill>
                <a:latin typeface="Calibri" panose="020F0502020204030204" pitchFamily="34" charset="0"/>
                <a:cs typeface="Calibri" panose="020F0502020204030204" pitchFamily="34" charset="0"/>
              </a:rPr>
              <a:t> </a:t>
            </a:r>
            <a:r>
              <a:rPr lang="en-US" sz="1200" kern="1800" dirty="0">
                <a:solidFill>
                  <a:srgbClr val="0000FF"/>
                </a:solidFill>
                <a:latin typeface="Calibri" panose="020F0502020204030204" pitchFamily="34" charset="0"/>
                <a:ea typeface="Times New Roman" panose="02020603050405020304" pitchFamily="18" charset="0"/>
                <a:cs typeface="Calibri" panose="020F0502020204030204" pitchFamily="34" charset="0"/>
              </a:rPr>
              <a:t>Finnis, J., Sarkar, A., Stoddart, M. 2015. Bridging science and community knowledge? The complicating role of natural variability in perceptions of climate change. Global Environmental Change 32: 1-10.</a:t>
            </a:r>
            <a:endParaRPr lang="en-US" sz="1200" dirty="0">
              <a:solidFill>
                <a:srgbClr val="0000FF"/>
              </a:solidFill>
              <a:latin typeface="Calibri" panose="020F0502020204030204" pitchFamily="34" charset="0"/>
              <a:ea typeface="Calibri" panose="020F0502020204030204" pitchFamily="34" charset="0"/>
              <a:cs typeface="Calibri" panose="020F0502020204030204" pitchFamily="34" charset="0"/>
            </a:endParaRPr>
          </a:p>
          <a:p>
            <a:endParaRPr lang="en-US" i="1" dirty="0">
              <a:solidFill>
                <a:srgbClr val="C00000"/>
              </a:solidFill>
              <a:latin typeface="Calibri" panose="020F0502020204030204" pitchFamily="34" charset="0"/>
              <a:cs typeface="Calibri" panose="020F0502020204030204" pitchFamily="34" charset="0"/>
            </a:endParaRPr>
          </a:p>
        </p:txBody>
      </p:sp>
      <p:pic>
        <p:nvPicPr>
          <p:cNvPr id="3074" name="Picture 2" descr="Sen. Inhofe&amp;#39;s Embarrassing Snowball Stunt Is Celebrated On Fox News | Media  Matters for Amer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5440" y="2586476"/>
            <a:ext cx="4524353" cy="23680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DDFA7EA-4698-AB85-21A5-F3246C853C34}"/>
              </a:ext>
            </a:extLst>
          </p:cNvPr>
          <p:cNvSpPr txBox="1"/>
          <p:nvPr/>
        </p:nvSpPr>
        <p:spPr>
          <a:xfrm>
            <a:off x="468779" y="1407957"/>
            <a:ext cx="11036728" cy="707886"/>
          </a:xfrm>
          <a:prstGeom prst="rect">
            <a:avLst/>
          </a:prstGeom>
          <a:noFill/>
        </p:spPr>
        <p:txBody>
          <a:bodyPr wrap="square" rtlCol="0">
            <a:spAutoFit/>
          </a:bodyPr>
          <a:lstStyle/>
          <a:p>
            <a:pPr algn="ctr"/>
            <a:r>
              <a:rPr lang="en-US" sz="2000" b="1" i="1" dirty="0">
                <a:solidFill>
                  <a:srgbClr val="FF0000"/>
                </a:solidFill>
                <a:latin typeface="Verdana" panose="020B0604030504040204" pitchFamily="34" charset="0"/>
                <a:ea typeface="Verdana" panose="020B0604030504040204" pitchFamily="34" charset="0"/>
                <a:cs typeface="Calibri" panose="020F0502020204030204" pitchFamily="34" charset="0"/>
              </a:rPr>
              <a:t>Caution!</a:t>
            </a:r>
            <a:r>
              <a:rPr lang="en-US" sz="2000" b="1" dirty="0">
                <a:solidFill>
                  <a:schemeClr val="bg1"/>
                </a:solidFill>
                <a:latin typeface="Verdana" panose="020B0604030504040204" pitchFamily="34" charset="0"/>
                <a:ea typeface="Verdana" panose="020B0604030504040204" pitchFamily="34" charset="0"/>
                <a:cs typeface="Calibri" panose="020F0502020204030204" pitchFamily="34" charset="0"/>
              </a:rPr>
              <a:t> </a:t>
            </a:r>
            <a:r>
              <a:rPr lang="en-US" sz="2000" b="1" dirty="0">
                <a:latin typeface="Verdana" panose="020B0604030504040204" pitchFamily="34" charset="0"/>
                <a:ea typeface="Verdana" panose="020B0604030504040204" pitchFamily="34" charset="0"/>
                <a:cs typeface="Calibri" panose="020F0502020204030204" pitchFamily="34" charset="0"/>
              </a:rPr>
              <a:t>Short term observations we see in our cultures </a:t>
            </a:r>
            <a:r>
              <a:rPr lang="en-US" sz="2000" b="1" u="sng" dirty="0">
                <a:latin typeface="Verdana" panose="020B0604030504040204" pitchFamily="34" charset="0"/>
                <a:ea typeface="Verdana" panose="020B0604030504040204" pitchFamily="34" charset="0"/>
                <a:cs typeface="Calibri" panose="020F0502020204030204" pitchFamily="34" charset="0"/>
              </a:rPr>
              <a:t>may not </a:t>
            </a:r>
            <a:r>
              <a:rPr lang="en-US" sz="2000" b="1" dirty="0">
                <a:latin typeface="Verdana" panose="020B0604030504040204" pitchFamily="34" charset="0"/>
                <a:ea typeface="Verdana" panose="020B0604030504040204" pitchFamily="34" charset="0"/>
                <a:cs typeface="Calibri" panose="020F0502020204030204" pitchFamily="34" charset="0"/>
              </a:rPr>
              <a:t>be reliable indicators of climate change</a:t>
            </a:r>
          </a:p>
        </p:txBody>
      </p:sp>
    </p:spTree>
    <p:extLst>
      <p:ext uri="{BB962C8B-B14F-4D97-AF65-F5344CB8AC3E}">
        <p14:creationId xmlns:p14="http://schemas.microsoft.com/office/powerpoint/2010/main" val="242929424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Beaver Bark Canoes | beaverbarkcanoes">
            <a:extLst>
              <a:ext uri="{FF2B5EF4-FFF2-40B4-BE49-F238E27FC236}">
                <a16:creationId xmlns:a16="http://schemas.microsoft.com/office/drawing/2014/main" id="{16575B9B-FE1C-439E-8CBE-AEDA696A3C8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502282" y="2983649"/>
            <a:ext cx="4509341" cy="29531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A633C03-8C14-7427-7BEC-4570D1282767}"/>
              </a:ext>
            </a:extLst>
          </p:cNvPr>
          <p:cNvSpPr txBox="1"/>
          <p:nvPr/>
        </p:nvSpPr>
        <p:spPr>
          <a:xfrm>
            <a:off x="2726067" y="6226387"/>
            <a:ext cx="728879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Verdana Pro" panose="020B0604030504040204" pitchFamily="34" charset="0"/>
                <a:ea typeface="+mn-ea"/>
                <a:cs typeface="+mn-cs"/>
              </a:rPr>
              <a:t>Marin DeFoe-Red Cliff Tribal elder making a birchbark jiiman (canoe)</a:t>
            </a:r>
          </a:p>
        </p:txBody>
      </p:sp>
      <p:sp>
        <p:nvSpPr>
          <p:cNvPr id="2" name="TextBox 1">
            <a:extLst>
              <a:ext uri="{FF2B5EF4-FFF2-40B4-BE49-F238E27FC236}">
                <a16:creationId xmlns:a16="http://schemas.microsoft.com/office/drawing/2014/main" id="{E92E8289-2A5C-551A-B7E1-76FBCB403510}"/>
              </a:ext>
            </a:extLst>
          </p:cNvPr>
          <p:cNvSpPr txBox="1"/>
          <p:nvPr/>
        </p:nvSpPr>
        <p:spPr>
          <a:xfrm>
            <a:off x="621184" y="324134"/>
            <a:ext cx="11255742" cy="2369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Verdana" panose="020B0604030504040204" pitchFamily="34" charset="0"/>
                <a:ea typeface="Verdana" panose="020B0604030504040204" pitchFamily="34" charset="0"/>
                <a:cs typeface="+mn-cs"/>
              </a:rPr>
              <a:t>Traditional Ecological Knowledge or “TEK”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FF"/>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rPr>
              <a:t>Called Tribal Ecological Knowledge, Indigenous Science, Indigenous Knowledge.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rPr>
              <a:t>Long-term qualitative evidence </a:t>
            </a:r>
            <a:r>
              <a:rPr kumimoji="0" lang="en-US" sz="1800" b="1"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rPr>
              <a:t>based on</a:t>
            </a:r>
            <a:r>
              <a:rPr kumimoji="0" lang="en-US" sz="1800" b="1" i="0" strike="noStrike" kern="1200" cap="none" spc="0" normalizeH="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rPr>
              <a:t> </a:t>
            </a:r>
            <a:r>
              <a:rPr kumimoji="0" lang="en-US" sz="1800" b="1" i="0"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rPr>
              <a:t>generational</a:t>
            </a:r>
            <a:r>
              <a:rPr kumimoji="0" lang="en-US" sz="1800" b="1" i="0" strike="noStrike" kern="1200" cap="none" spc="0" normalizeH="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rPr>
              <a:t>experience with the environment and beings.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rPr>
              <a:t>Knowledge</a:t>
            </a:r>
            <a:r>
              <a:rPr kumimoji="0" lang="en-US" sz="1800" b="1" i="0" u="none" strike="noStrike" kern="1200" cap="none" spc="0" normalizeH="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Calibri" panose="020F0502020204030204" pitchFamily="34" charset="0"/>
              </a:rPr>
              <a:t>embedded in indigenous culture and language.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C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7327291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2588</TotalTime>
  <Words>1966</Words>
  <Application>Microsoft Office PowerPoint</Application>
  <PresentationFormat>Widescreen</PresentationFormat>
  <Paragraphs>240</Paragraphs>
  <Slides>32</Slides>
  <Notes>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32</vt:i4>
      </vt:variant>
    </vt:vector>
  </HeadingPairs>
  <TitlesOfParts>
    <vt:vector size="46" baseType="lpstr">
      <vt:lpstr>Arial</vt:lpstr>
      <vt:lpstr>Calibri</vt:lpstr>
      <vt:lpstr>Calibri Light</vt:lpstr>
      <vt:lpstr>Century Schoolbook</vt:lpstr>
      <vt:lpstr>Georgia</vt:lpstr>
      <vt:lpstr>Lucida Fax</vt:lpstr>
      <vt:lpstr>Papyrus</vt:lpstr>
      <vt:lpstr>Symbol</vt:lpstr>
      <vt:lpstr>Tempus Sans ITC</vt:lpstr>
      <vt:lpstr>Tw Cen MT</vt:lpstr>
      <vt:lpstr>Verdana</vt:lpstr>
      <vt:lpstr>Verdana Pro</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BIG “SO WHAT”… WHAT CAN WE DO?</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Techtmann</dc:creator>
  <cp:lastModifiedBy>Catherine Techtmann</cp:lastModifiedBy>
  <cp:revision>39</cp:revision>
  <dcterms:created xsi:type="dcterms:W3CDTF">2023-07-11T18:18:37Z</dcterms:created>
  <dcterms:modified xsi:type="dcterms:W3CDTF">2023-10-03T05:53:30Z</dcterms:modified>
</cp:coreProperties>
</file>